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37"/>
  </p:notesMasterIdLst>
  <p:sldIdLst>
    <p:sldId id="256" r:id="rId2"/>
    <p:sldId id="300" r:id="rId3"/>
    <p:sldId id="303" r:id="rId4"/>
    <p:sldId id="307" r:id="rId5"/>
    <p:sldId id="308" r:id="rId6"/>
    <p:sldId id="309" r:id="rId7"/>
    <p:sldId id="310" r:id="rId8"/>
    <p:sldId id="329" r:id="rId9"/>
    <p:sldId id="330" r:id="rId10"/>
    <p:sldId id="313" r:id="rId11"/>
    <p:sldId id="326" r:id="rId12"/>
    <p:sldId id="325" r:id="rId13"/>
    <p:sldId id="331" r:id="rId14"/>
    <p:sldId id="259" r:id="rId15"/>
    <p:sldId id="257" r:id="rId16"/>
    <p:sldId id="258" r:id="rId17"/>
    <p:sldId id="283" r:id="rId18"/>
    <p:sldId id="327" r:id="rId19"/>
    <p:sldId id="316" r:id="rId20"/>
    <p:sldId id="318" r:id="rId21"/>
    <p:sldId id="319" r:id="rId22"/>
    <p:sldId id="265" r:id="rId23"/>
    <p:sldId id="275" r:id="rId24"/>
    <p:sldId id="306" r:id="rId25"/>
    <p:sldId id="335" r:id="rId26"/>
    <p:sldId id="284" r:id="rId27"/>
    <p:sldId id="287" r:id="rId28"/>
    <p:sldId id="266" r:id="rId29"/>
    <p:sldId id="268" r:id="rId30"/>
    <p:sldId id="269" r:id="rId31"/>
    <p:sldId id="285" r:id="rId32"/>
    <p:sldId id="332" r:id="rId33"/>
    <p:sldId id="333" r:id="rId34"/>
    <p:sldId id="334" r:id="rId35"/>
    <p:sldId id="286"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36"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0EC32-A606-43EA-A55E-5595682368B0}" type="datetimeFigureOut">
              <a:rPr lang="en-US" smtClean="0"/>
              <a:pPr/>
              <a:t>6/21/2012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FE87CB-92AF-408A-80D2-B9D105DD568A}" type="slidenum">
              <a:rPr lang="en-US" smtClean="0"/>
              <a:pPr/>
              <a:t>‹#›</a:t>
            </a:fld>
            <a:endParaRPr lang="en-US" dirty="0"/>
          </a:p>
        </p:txBody>
      </p:sp>
    </p:spTree>
    <p:extLst>
      <p:ext uri="{BB962C8B-B14F-4D97-AF65-F5344CB8AC3E}">
        <p14:creationId xmlns:p14="http://schemas.microsoft.com/office/powerpoint/2010/main" val="2477839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KAM</a:t>
            </a:r>
            <a:r>
              <a:rPr lang="en-US" baseline="0" dirty="0" smtClean="0"/>
              <a:t> – We have to push very hard and advocate strongly to make sure that our staff are invited to be regular attendees of committees and working groups.  Should we talk about how to accomplish this?</a:t>
            </a:r>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22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External cloud providers: </a:t>
            </a:r>
            <a:r>
              <a:rPr lang="en-US" baseline="0" dirty="0" smtClean="0"/>
              <a:t> usually have campus security policy to have greater scrutiny on security and privacy and contractual obligations.  With internal cloud, those are not required to be explicit, more accepted.</a:t>
            </a:r>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23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Internal</a:t>
            </a:r>
            <a:r>
              <a:rPr lang="en-US" baseline="0" dirty="0" smtClean="0"/>
              <a:t> vs external differences</a:t>
            </a:r>
          </a:p>
          <a:p>
            <a:r>
              <a:rPr lang="en-US" baseline="0" dirty="0" smtClean="0"/>
              <a:t>Internal campus stuff is internal hosted services not a cloud?  Maybe VMware cluster.  But database service is most definitely a hosted service.</a:t>
            </a:r>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24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26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27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 Desk</a:t>
            </a:r>
            <a:r>
              <a:rPr lang="en-US" baseline="0" dirty="0" smtClean="0"/>
              <a:t> – we will always have a need for a much stronger service level agreement with our constituents than central campus because of who we serve.  Star faculty, hierarchical top-down structures (compared to many central campus academic depts), clinical programs that function as 24/7 law offices, etc.  </a:t>
            </a:r>
          </a:p>
          <a:p>
            <a:pPr>
              <a:buFontTx/>
              <a:buChar char="-"/>
            </a:pPr>
            <a:r>
              <a:rPr lang="en-US" baseline="0" dirty="0" smtClean="0"/>
              <a:t>Our media/classroom support is more extensive than what central campus normally provides.  Since the legal market imploded, clients are rejecting lawyers in their first year of practice.  Law firms are wanting to hire students how have more professional skills including knowledge about courtroom and evidentiary technologies.  We expect there will be more emphasis on classroom technology in the coming years.  Many of our schools are forging relationships with foreign universities.  We expect telepresence technology to play a key role in our distance learning programs.  We are also beginning to explore the possibility of some online legal course offerings to expand access and provide certificate opportunities.   Based on the fees that our central campuses currently charge, it would not be feasible to move aggressively in these directions without in-house staff.</a:t>
            </a:r>
          </a:p>
          <a:p>
            <a:pPr>
              <a:buFontTx/>
              <a:buChar char="-"/>
            </a:pPr>
            <a:r>
              <a:rPr lang="en-US" baseline="0" dirty="0" smtClean="0"/>
              <a:t> The adoption of the paperless workflow in ACES2 has led some of our Admissions offices to go entirely paperless.  We are regularly developing online forms and applications to support our Admissions process and our relationships with our prospective students.</a:t>
            </a:r>
          </a:p>
          <a:p>
            <a:pPr>
              <a:buFontTx/>
              <a:buChar char="-"/>
            </a:pPr>
            <a:endParaRPr lang="en-US" baseline="0" dirty="0" smtClean="0"/>
          </a:p>
          <a:p>
            <a:pPr>
              <a:buFontTx/>
              <a:buChar char="-"/>
            </a:pPr>
            <a:r>
              <a:rPr lang="en-US" baseline="0" dirty="0" smtClean="0"/>
              <a:t>KAM – *This, for WCL, includes web services, since virtually all of our in-house application development is web-based.  Should   </a:t>
            </a:r>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28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29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Recharge rates	</a:t>
            </a:r>
          </a:p>
          <a:p>
            <a:r>
              <a:rPr lang="en-US" dirty="0" smtClean="0"/>
              <a:t>	-</a:t>
            </a:r>
            <a:r>
              <a:rPr lang="en-US" baseline="0" dirty="0" smtClean="0"/>
              <a:t> Recharge rates </a:t>
            </a:r>
            <a:r>
              <a:rPr lang="en-US" dirty="0" smtClean="0"/>
              <a:t>at some campuses are based on the number of departments/users that adopt a service.  You need to get assurances of price continuity for the first two-three years a service is in place.You may have to serve as an evangelist for some services and provide some technical assistance to other depts to get increased adoption and lower rates.</a:t>
            </a:r>
          </a:p>
          <a:p>
            <a:r>
              <a:rPr lang="en-US" dirty="0" smtClean="0"/>
              <a:t>	- It</a:t>
            </a:r>
            <a:r>
              <a:rPr lang="en-US" baseline="0" dirty="0" smtClean="0"/>
              <a:t> is important to understand the recharge rate formula for any campus service.  You may have to prepare an apples to apples comparison for your CFO and your campus CIO to justify continuing to run an internal service that they view duplicative of a campus service.</a:t>
            </a:r>
            <a:endParaRPr lang="en-US" dirty="0" smtClean="0"/>
          </a:p>
          <a:p>
            <a:pPr>
              <a:buFontTx/>
              <a:buChar char="-"/>
            </a:pPr>
            <a:r>
              <a:rPr lang="en-US" dirty="0" smtClean="0"/>
              <a:t>Lobby your campus to adopt a policy that they will give a one year notice before abating any service.  </a:t>
            </a:r>
          </a:p>
          <a:p>
            <a:pPr>
              <a:buFontTx/>
              <a:buChar char="-"/>
            </a:pPr>
            <a:r>
              <a:rPr lang="en-US" dirty="0" smtClean="0"/>
              <a:t> Often</a:t>
            </a:r>
            <a:r>
              <a:rPr lang="en-US" baseline="0" dirty="0" smtClean="0"/>
              <a:t> we select a campus service because we trust the personnel running the service.  What do you do when there is turnover and service degrades because of a lack of performance management on the part of central campus?  Always have an exit strategy.</a:t>
            </a:r>
          </a:p>
          <a:p>
            <a:r>
              <a:rPr lang="en-US" baseline="0" dirty="0" smtClean="0"/>
              <a:t>- “Leader of the pack” – As described earlier, we are often ahead of central campus in implementing new technologies.  We invest, develop workflow, etc., and then eventually campus will offer the same service.  When our service is not broken and works smoothly and meets our needs, we need to conduct a risk assessment about migrating to the campus service.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3FE87CB-92AF-408A-80D2-B9D105DD568A}" type="slidenum">
              <a:rPr lang="en-US" smtClean="0"/>
              <a:pPr/>
              <a:t>30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3FE87CB-92AF-408A-80D2-B9D105DD568A}" type="slidenum">
              <a:rPr lang="en-US" smtClean="0"/>
              <a:pPr/>
              <a:t>31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34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3FE87CB-92AF-408A-80D2-B9D105DD568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3FE87CB-92AF-408A-80D2-B9D105DD568A}" type="slidenum">
              <a:rPr lang="en-US" smtClean="0"/>
              <a:pPr/>
              <a:t>35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Common good could include strategically</a:t>
            </a:r>
            <a:r>
              <a:rPr lang="en-US" baseline="0" dirty="0" smtClean="0"/>
              <a:t> sourced software/hardware where the prime goal is to consolidate purchasing.   Adobe creativity suite example.</a:t>
            </a:r>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14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15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16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are migrating from an Oracle database that we maintain to using campus Data Services’ Oracle instance.  We’ll pay for a service, but no longer the Oracle license.  </a:t>
            </a:r>
          </a:p>
          <a:p>
            <a:endParaRPr lang="en-US" baseline="0" dirty="0" smtClean="0"/>
          </a:p>
          <a:p>
            <a:r>
              <a:rPr lang="en-US" baseline="0" dirty="0" smtClean="0"/>
              <a:t>The red text is a question for the group—should we include this bullet??</a:t>
            </a:r>
          </a:p>
          <a:p>
            <a:endParaRPr lang="en-US" baseline="0" dirty="0" smtClean="0"/>
          </a:p>
          <a:p>
            <a:r>
              <a:rPr lang="en-US" baseline="0" dirty="0" smtClean="0"/>
              <a:t>KAM – How about Data Warehouses instead?  And should we add Disaster Recovery Systems?  Backups?</a:t>
            </a:r>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17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are migrating from an Oracle database that we maintain to using campus Data Services’ Oracle instance.  We’ll pay for a service, but no longer the Oracle license.  </a:t>
            </a:r>
          </a:p>
          <a:p>
            <a:endParaRPr lang="en-US" baseline="0" dirty="0" smtClean="0"/>
          </a:p>
          <a:p>
            <a:r>
              <a:rPr lang="en-US" baseline="0" dirty="0" smtClean="0"/>
              <a:t>The red text is a question for the group—should we include this bullet??</a:t>
            </a:r>
          </a:p>
          <a:p>
            <a:endParaRPr lang="en-US" baseline="0" dirty="0" smtClean="0"/>
          </a:p>
          <a:p>
            <a:r>
              <a:rPr lang="en-US" baseline="0" dirty="0" smtClean="0"/>
              <a:t>KAM – How about Data Warehouses instead?  And should we add Disaster Recovery Systems?  Backups?</a:t>
            </a:r>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19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20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are migrating from an Oracle database that we maintain to using campus Data Services’ Oracle instance.  We’ll pay for a service, but no longer the Oracle license.  </a:t>
            </a:r>
          </a:p>
          <a:p>
            <a:endParaRPr lang="en-US" baseline="0" dirty="0" smtClean="0"/>
          </a:p>
          <a:p>
            <a:r>
              <a:rPr lang="en-US" baseline="0" dirty="0" smtClean="0"/>
              <a:t>The red text is a question for the group—should we include this bullet??</a:t>
            </a:r>
          </a:p>
          <a:p>
            <a:endParaRPr lang="en-US" baseline="0" dirty="0" smtClean="0"/>
          </a:p>
          <a:p>
            <a:r>
              <a:rPr lang="en-US" baseline="0" dirty="0" smtClean="0"/>
              <a:t>KAM – How about Data Warehouses instead?  And should we add Disaster Recovery Systems?  Backups?</a:t>
            </a:r>
            <a:endParaRPr lang="en-US" dirty="0"/>
          </a:p>
        </p:txBody>
      </p:sp>
      <p:sp>
        <p:nvSpPr>
          <p:cNvPr id="4" name="Slide Number Placeholder 3"/>
          <p:cNvSpPr>
            <a:spLocks noGrp="1"/>
          </p:cNvSpPr>
          <p:nvPr>
            <p:ph type="sldNum" sz="quarter" idx="10"/>
          </p:nvPr>
        </p:nvSpPr>
        <p:spPr/>
        <p:txBody>
          <a:bodyPr/>
          <a:lstStyle/>
          <a:p>
            <a:fld id="{D3FE87CB-92AF-408A-80D2-B9D105DD568A}" type="slidenum">
              <a:rPr lang="en-US" smtClean="0"/>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1A0C47-018D-4460-B945-BFF7981B6CA6}" type="datetimeFigureOut">
              <a:rPr lang="en-US" smtClean="0"/>
              <a:t>6/21/2012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54A223F-E03E-453D-AFE1-E26E08D5037D}" type="datetimeFigureOut">
              <a:rPr lang="en-US" smtClean="0"/>
              <a:pPr>
                <a:defRPr/>
              </a:pPr>
              <a:t>6/21/2012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E386547-8A9D-4E7B-8404-DC090B1D5234}"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E2A24E01-8CBF-417F-8591-E46BF2D04B4D}" type="datetimeFigureOut">
              <a:rPr lang="en-US" smtClean="0"/>
              <a:pPr>
                <a:defRPr/>
              </a:pPr>
              <a:t>6/21/2012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C269421-539E-4C26-B875-7715BB06B40E}"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C7375FF-6384-4938-9EFA-465A25E7E4EF}" type="datetimeFigureOut">
              <a:rPr lang="en-US" smtClean="0"/>
              <a:pPr>
                <a:defRPr/>
              </a:pPr>
              <a:t>6/21/2012</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DD3B62F-5075-4199-AED6-31B9308EC01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6/21/2012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AEA733E-20AC-4C4F-A7C6-891FF3F5D581}" type="datetimeFigureOut">
              <a:rPr lang="en-US" smtClean="0"/>
              <a:pPr>
                <a:defRPr/>
              </a:pPr>
              <a:t>6/21/2012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FD0358C-DEA4-4C38-AD4E-D87540EAB84F}"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E4D16918-E6C1-4E14-A75A-08110A0AE042}" type="datetimeFigureOut">
              <a:rPr lang="en-US" smtClean="0"/>
              <a:pPr>
                <a:defRPr/>
              </a:pPr>
              <a:t>6/21/2012</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9635DBE-D0C8-42DE-96BE-B2802D13D53D}"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2678107-FD03-4852-A1C2-85CC9E029E79}" type="datetimeFigureOut">
              <a:rPr lang="en-US" smtClean="0"/>
              <a:pPr>
                <a:defRPr/>
              </a:pPr>
              <a:t>6/21/2012</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FCA5B5E7-F757-4670-ACD6-FF7D3DFFAC5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5BED866-A3FF-4428-BD98-17DBA9CD4DDA}" type="datetimeFigureOut">
              <a:rPr lang="en-US" smtClean="0"/>
              <a:pPr>
                <a:defRPr/>
              </a:pPr>
              <a:t>6/21/2012</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2AE574F6-8CE5-4F97-A596-906A949D181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2E4D2B2-BD8C-47BE-9611-D90A917F57CD}" type="datetimeFigureOut">
              <a:rPr lang="en-US" smtClean="0"/>
              <a:pPr>
                <a:defRPr/>
              </a:pPr>
              <a:t>6/21/2012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C210437-3942-4790-B38B-6C590808EC75}"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A3A0473-2E17-4137-A575-22A0D6FF49F0}" type="datetimeFigureOut">
              <a:rPr lang="en-US" smtClean="0"/>
              <a:pPr>
                <a:defRPr/>
              </a:pPr>
              <a:t>6/21/2012</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B956D2A-371B-4827-8732-8B67DC5111D4}"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BBE8169E-FCC3-4F23-A51E-2362F3093EBB}" type="datetimeFigureOut">
              <a:rPr lang="en-US" smtClean="0"/>
              <a:pPr>
                <a:defRPr/>
              </a:pPr>
              <a:t>6/21/2012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0E20D851-3046-4249-958A-79D8DD6FECA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pdonnelly@law.berkeley.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mailto:susan.monsen@yale.edu" TargetMode="External"/><Relationship Id="rId4" Type="http://schemas.openxmlformats.org/officeDocument/2006/relationships/hyperlink" Target="mailto:wayne.miller@law.duke.edu"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1371600"/>
            <a:ext cx="7848600" cy="1142999"/>
          </a:xfrm>
        </p:spPr>
        <p:txBody>
          <a:bodyPr>
            <a:noAutofit/>
          </a:bodyPr>
          <a:lstStyle/>
          <a:p>
            <a:r>
              <a:rPr lang="en-US" sz="3600" dirty="0"/>
              <a:t>Outsourcing Services to Central IT and the Cloud</a:t>
            </a:r>
            <a:r>
              <a:rPr lang="en-US" sz="3600" dirty="0" smtClean="0"/>
              <a:t>?</a:t>
            </a:r>
          </a:p>
        </p:txBody>
      </p:sp>
      <p:sp>
        <p:nvSpPr>
          <p:cNvPr id="3" name="Subtitle 2"/>
          <p:cNvSpPr>
            <a:spLocks noGrp="1"/>
          </p:cNvSpPr>
          <p:nvPr>
            <p:ph type="subTitle" idx="1"/>
          </p:nvPr>
        </p:nvSpPr>
        <p:spPr>
          <a:xfrm>
            <a:off x="685800" y="4724400"/>
            <a:ext cx="6400800" cy="1219200"/>
          </a:xfrm>
        </p:spPr>
        <p:txBody>
          <a:bodyPr>
            <a:normAutofit/>
          </a:bodyPr>
          <a:lstStyle/>
          <a:p>
            <a:r>
              <a:rPr lang="en-US" b="1" dirty="0" smtClean="0">
                <a:solidFill>
                  <a:srgbClr val="898989"/>
                </a:solidFill>
              </a:rPr>
              <a:t>CALI   June 2012</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685800"/>
            <a:ext cx="8077200" cy="838200"/>
          </a:xfrm>
          <a:prstGeom prst="rect">
            <a:avLst/>
          </a:prstGeom>
          <a:noFill/>
        </p:spPr>
        <p:txBody>
          <a:bodyPr wrap="square" rtlCol="0">
            <a:spAutoFit/>
          </a:bodyPr>
          <a:lstStyle/>
          <a:p>
            <a:r>
              <a:rPr lang="en-US" sz="2400" dirty="0" smtClean="0"/>
              <a:t>For each of the systems below please indicate who maintains/administers/houses the systems?</a:t>
            </a:r>
            <a:endParaRPr lang="en-US" sz="2400" dirty="0"/>
          </a:p>
        </p:txBody>
      </p:sp>
      <p:pic>
        <p:nvPicPr>
          <p:cNvPr id="2" name="Picture 1" descr="Screen Shot 2012-03-05 at 7.23.4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57400"/>
            <a:ext cx="9144000" cy="3306980"/>
          </a:xfrm>
          <a:prstGeom prst="rect">
            <a:avLst/>
          </a:prstGeom>
        </p:spPr>
      </p:pic>
    </p:spTree>
    <p:extLst>
      <p:ext uri="{BB962C8B-B14F-4D97-AF65-F5344CB8AC3E}">
        <p14:creationId xmlns:p14="http://schemas.microsoft.com/office/powerpoint/2010/main" val="2638743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
          </a:xfrm>
        </p:spPr>
        <p:txBody>
          <a:bodyPr>
            <a:noAutofit/>
          </a:bodyPr>
          <a:lstStyle/>
          <a:p>
            <a:r>
              <a:rPr lang="en-US" sz="2400" dirty="0" smtClean="0">
                <a:solidFill>
                  <a:srgbClr val="292934"/>
                </a:solidFill>
              </a:rPr>
              <a:t>Who provides your cloud based email service</a:t>
            </a:r>
            <a:endParaRPr lang="en-US" sz="2400" dirty="0">
              <a:solidFill>
                <a:srgbClr val="292934"/>
              </a:solidFill>
            </a:endParaRP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pic>
        <p:nvPicPr>
          <p:cNvPr id="6" name="Graphic.php?IM=RPE_eXoCcgnxeu03meg_1254653501.png&amp;cachedgraph=true"/>
          <p:cNvPicPr/>
          <p:nvPr/>
        </p:nvPicPr>
        <p:blipFill>
          <a:blip r:embed="rId2"/>
          <a:stretch>
            <a:fillRect/>
          </a:stretch>
        </p:blipFill>
        <p:spPr>
          <a:xfrm>
            <a:off x="1066800" y="1524000"/>
            <a:ext cx="7223125" cy="4815205"/>
          </a:xfrm>
          <a:prstGeom prst="rect">
            <a:avLst/>
          </a:prstGeom>
        </p:spPr>
      </p:pic>
    </p:spTree>
    <p:extLst>
      <p:ext uri="{BB962C8B-B14F-4D97-AF65-F5344CB8AC3E}">
        <p14:creationId xmlns:p14="http://schemas.microsoft.com/office/powerpoint/2010/main" val="1328632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33400"/>
            <a:ext cx="8229600" cy="1143000"/>
          </a:xfrm>
        </p:spPr>
        <p:txBody>
          <a:bodyPr>
            <a:normAutofit fontScale="90000"/>
          </a:bodyPr>
          <a:lstStyle/>
          <a:p>
            <a:r>
              <a:rPr lang="en-US" sz="2000" dirty="0" smtClean="0">
                <a:solidFill>
                  <a:schemeClr val="tx1"/>
                </a:solidFill>
              </a:rPr>
              <a:t/>
            </a:r>
            <a:br>
              <a:rPr lang="en-US" sz="2000" dirty="0" smtClean="0">
                <a:solidFill>
                  <a:schemeClr val="tx1"/>
                </a:solidFill>
              </a:rPr>
            </a:br>
            <a:r>
              <a:rPr lang="en-US" sz="2700" dirty="0">
                <a:solidFill>
                  <a:schemeClr val="tx1"/>
                </a:solidFill>
              </a:rPr>
              <a:t/>
            </a:r>
            <a:br>
              <a:rPr lang="en-US" sz="2700" dirty="0">
                <a:solidFill>
                  <a:schemeClr val="tx1"/>
                </a:solidFill>
              </a:rPr>
            </a:br>
            <a:r>
              <a:rPr lang="en-US" sz="2700" dirty="0" smtClean="0">
                <a:solidFill>
                  <a:schemeClr val="tx1"/>
                </a:solidFill>
              </a:rPr>
              <a:t>Is </a:t>
            </a:r>
            <a:r>
              <a:rPr lang="en-US" sz="2700" dirty="0">
                <a:solidFill>
                  <a:schemeClr val="tx1"/>
                </a:solidFill>
              </a:rPr>
              <a:t>your law school or university planning to move or outsource any of the following services to the </a:t>
            </a:r>
            <a:r>
              <a:rPr lang="en-US" sz="2700" dirty="0" smtClean="0">
                <a:solidFill>
                  <a:schemeClr val="tx1"/>
                </a:solidFill>
              </a:rPr>
              <a:t>cloud in the next 12 months</a:t>
            </a:r>
            <a:r>
              <a:rPr lang="en-US" sz="2700" dirty="0"/>
              <a:t/>
            </a:r>
            <a:br>
              <a:rPr lang="en-US" sz="2700" dirty="0"/>
            </a:br>
            <a:r>
              <a:rPr lang="en-US" dirty="0" smtClean="0"/>
              <a:t>  </a:t>
            </a:r>
            <a:endParaRPr lang="en-US" dirty="0"/>
          </a:p>
        </p:txBody>
      </p:sp>
      <p:pic>
        <p:nvPicPr>
          <p:cNvPr id="4" name="Graphic.php?IM=RPE_8B3QS06JnL11PA8_1165661115.png&amp;cachedgraph=true"/>
          <p:cNvPicPr/>
          <p:nvPr/>
        </p:nvPicPr>
        <p:blipFill>
          <a:blip r:embed="rId2"/>
          <a:stretch>
            <a:fillRect/>
          </a:stretch>
        </p:blipFill>
        <p:spPr>
          <a:xfrm>
            <a:off x="457200" y="2438400"/>
            <a:ext cx="8001000" cy="3886200"/>
          </a:xfrm>
          <a:prstGeom prst="rect">
            <a:avLst/>
          </a:prstGeom>
        </p:spPr>
      </p:pic>
    </p:spTree>
    <p:extLst>
      <p:ext uri="{BB962C8B-B14F-4D97-AF65-F5344CB8AC3E}">
        <p14:creationId xmlns:p14="http://schemas.microsoft.com/office/powerpoint/2010/main" val="3186447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1"/>
            <a:ext cx="8229600" cy="4031873"/>
          </a:xfrm>
          <a:prstGeom prst="rect">
            <a:avLst/>
          </a:prstGeom>
        </p:spPr>
        <p:txBody>
          <a:bodyPr wrap="square">
            <a:spAutoFit/>
          </a:bodyPr>
          <a:lstStyle/>
          <a:p>
            <a:r>
              <a:rPr lang="en-US" sz="4000" dirty="0" smtClean="0">
                <a:solidFill>
                  <a:schemeClr val="tx2"/>
                </a:solidFill>
              </a:rPr>
              <a:t>Survey take-away</a:t>
            </a:r>
          </a:p>
          <a:p>
            <a:endParaRPr lang="en-US" sz="2400" dirty="0"/>
          </a:p>
          <a:p>
            <a:pPr marL="342900" indent="-342900">
              <a:buFont typeface="Arial"/>
              <a:buChar char="•"/>
            </a:pPr>
            <a:r>
              <a:rPr lang="en-US" sz="2400" dirty="0" smtClean="0"/>
              <a:t>Not </a:t>
            </a:r>
            <a:r>
              <a:rPr lang="en-US" sz="2400" dirty="0"/>
              <a:t>much change since 2 years ago in which services are outsourced to central </a:t>
            </a:r>
            <a:r>
              <a:rPr lang="en-US" sz="2400" dirty="0" smtClean="0"/>
              <a:t>IT</a:t>
            </a:r>
          </a:p>
          <a:p>
            <a:r>
              <a:rPr lang="en-US" sz="2400" dirty="0"/>
              <a:t> </a:t>
            </a:r>
          </a:p>
          <a:p>
            <a:pPr marL="342900" indent="-342900">
              <a:buFont typeface="Arial"/>
              <a:buChar char="•"/>
            </a:pPr>
            <a:r>
              <a:rPr lang="en-US" sz="2400" dirty="0"/>
              <a:t>I</a:t>
            </a:r>
            <a:r>
              <a:rPr lang="en-US" sz="2400" dirty="0" smtClean="0"/>
              <a:t>ncrease </a:t>
            </a:r>
            <a:r>
              <a:rPr lang="en-US" sz="2400" dirty="0"/>
              <a:t>in number of law school </a:t>
            </a:r>
            <a:r>
              <a:rPr lang="en-US" sz="2400" dirty="0" smtClean="0"/>
              <a:t>CIOs with </a:t>
            </a:r>
            <a:r>
              <a:rPr lang="en-US" sz="2400" dirty="0"/>
              <a:t>some sort of reporting </a:t>
            </a:r>
            <a:r>
              <a:rPr lang="en-US" sz="2400" dirty="0" smtClean="0"/>
              <a:t>line to the central campus CIO.</a:t>
            </a:r>
            <a:endParaRPr lang="en-US" sz="2400" dirty="0"/>
          </a:p>
          <a:p>
            <a:r>
              <a:rPr lang="en-US" sz="2400" dirty="0"/>
              <a:t> </a:t>
            </a:r>
            <a:endParaRPr lang="en-US" sz="2400" dirty="0" smtClean="0"/>
          </a:p>
          <a:p>
            <a:pPr marL="342900" indent="-342900">
              <a:buFont typeface="Arial"/>
              <a:buChar char="•"/>
            </a:pPr>
            <a:r>
              <a:rPr lang="en-US" sz="2400" dirty="0" smtClean="0"/>
              <a:t>Biggest change – is movement of systems and services to the external cloud.</a:t>
            </a:r>
            <a:endParaRPr lang="en-US" sz="2400" dirty="0"/>
          </a:p>
        </p:txBody>
      </p:sp>
    </p:spTree>
    <p:extLst>
      <p:ext uri="{BB962C8B-B14F-4D97-AF65-F5344CB8AC3E}">
        <p14:creationId xmlns:p14="http://schemas.microsoft.com/office/powerpoint/2010/main" val="2640970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8183880" cy="1600200"/>
          </a:xfrm>
        </p:spPr>
        <p:txBody>
          <a:bodyPr rtlCol="0">
            <a:normAutofit/>
          </a:bodyPr>
          <a:lstStyle/>
          <a:p>
            <a:pPr fontAlgn="auto">
              <a:spcAft>
                <a:spcPts val="0"/>
              </a:spcAft>
              <a:defRPr/>
            </a:pPr>
            <a:r>
              <a:rPr lang="en-US" dirty="0" smtClean="0"/>
              <a:t>What is a “common good” service?	</a:t>
            </a:r>
            <a:endParaRPr lang="en-US" dirty="0"/>
          </a:p>
        </p:txBody>
      </p:sp>
      <p:sp>
        <p:nvSpPr>
          <p:cNvPr id="14338" name="Content Placeholder 2"/>
          <p:cNvSpPr>
            <a:spLocks noGrp="1"/>
          </p:cNvSpPr>
          <p:nvPr>
            <p:ph idx="1"/>
          </p:nvPr>
        </p:nvSpPr>
        <p:spPr>
          <a:xfrm>
            <a:off x="457200" y="2362200"/>
            <a:ext cx="8229600" cy="4191000"/>
          </a:xfrm>
        </p:spPr>
        <p:style>
          <a:lnRef idx="2">
            <a:schemeClr val="accent6"/>
          </a:lnRef>
          <a:fillRef idx="1">
            <a:schemeClr val="lt1"/>
          </a:fillRef>
          <a:effectRef idx="0">
            <a:schemeClr val="accent6"/>
          </a:effectRef>
          <a:fontRef idx="minor">
            <a:schemeClr val="dk1"/>
          </a:fontRef>
        </p:style>
        <p:txBody>
          <a:bodyPr>
            <a:normAutofit/>
          </a:bodyPr>
          <a:lstStyle/>
          <a:p>
            <a:r>
              <a:rPr lang="en-US" sz="2800" dirty="0" smtClean="0"/>
              <a:t>Most campus users need the service</a:t>
            </a:r>
          </a:p>
          <a:p>
            <a:r>
              <a:rPr lang="en-US" sz="2800" dirty="0" smtClean="0"/>
              <a:t>Can be Leveraged</a:t>
            </a:r>
          </a:p>
          <a:p>
            <a:r>
              <a:rPr lang="en-US" sz="2800" dirty="0" smtClean="0"/>
              <a:t>Scalable</a:t>
            </a:r>
          </a:p>
          <a:p>
            <a:r>
              <a:rPr lang="en-US" sz="2800" dirty="0" smtClean="0"/>
              <a:t>Free or low cost</a:t>
            </a:r>
          </a:p>
          <a:p>
            <a:r>
              <a:rPr lang="en-US" sz="2800" dirty="0" smtClean="0"/>
              <a:t>Examples include:</a:t>
            </a:r>
          </a:p>
          <a:p>
            <a:pPr lvl="1"/>
            <a:r>
              <a:rPr lang="en-US" sz="2800" dirty="0" smtClean="0"/>
              <a:t>Services and hardware/software purchasing</a:t>
            </a:r>
          </a:p>
          <a:p>
            <a:pPr lvl="1"/>
            <a:r>
              <a:rPr lang="en-US" sz="2800" dirty="0" smtClean="0"/>
              <a:t>Data Center</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3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8">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338">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3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502920" y="457200"/>
            <a:ext cx="8183880" cy="2209800"/>
          </a:xfrm>
        </p:spPr>
        <p:txBody>
          <a:bodyPr>
            <a:normAutofit/>
          </a:bodyPr>
          <a:lstStyle/>
          <a:p>
            <a:r>
              <a:rPr lang="en-US" dirty="0" smtClean="0"/>
              <a:t>Services that scale	</a:t>
            </a:r>
            <a:br>
              <a:rPr lang="en-US" dirty="0" smtClean="0"/>
            </a:br>
            <a:r>
              <a:rPr lang="en-US" dirty="0" smtClean="0"/>
              <a:t/>
            </a:r>
            <a:br>
              <a:rPr lang="en-US" dirty="0" smtClean="0"/>
            </a:br>
            <a:endParaRPr lang="en-US" dirty="0" smtClean="0"/>
          </a:p>
        </p:txBody>
      </p:sp>
      <p:sp>
        <p:nvSpPr>
          <p:cNvPr id="15362" name="Content Placeholder 2"/>
          <p:cNvSpPr>
            <a:spLocks noGrp="1"/>
          </p:cNvSpPr>
          <p:nvPr>
            <p:ph idx="1"/>
          </p:nvPr>
        </p:nvSpPr>
        <p:spPr>
          <a:xfrm>
            <a:off x="457200" y="2667000"/>
            <a:ext cx="8260080" cy="3657600"/>
          </a:xfrm>
        </p:spPr>
        <p:style>
          <a:lnRef idx="2">
            <a:schemeClr val="accent6"/>
          </a:lnRef>
          <a:fillRef idx="1">
            <a:schemeClr val="lt1"/>
          </a:fillRef>
          <a:effectRef idx="0">
            <a:schemeClr val="accent6"/>
          </a:effectRef>
          <a:fontRef idx="minor">
            <a:schemeClr val="dk1"/>
          </a:fontRef>
        </p:style>
        <p:txBody>
          <a:bodyPr>
            <a:normAutofit/>
          </a:bodyPr>
          <a:lstStyle/>
          <a:p>
            <a:r>
              <a:rPr lang="en-US" sz="2800" dirty="0" smtClean="0"/>
              <a:t>Shared file storage (economy, standard, enhanced, secure)</a:t>
            </a:r>
          </a:p>
          <a:p>
            <a:r>
              <a:rPr lang="en-US" sz="2800" dirty="0" smtClean="0"/>
              <a:t>Blade servers</a:t>
            </a:r>
          </a:p>
          <a:p>
            <a:r>
              <a:rPr lang="en-US" sz="2800" dirty="0" smtClean="0"/>
              <a:t>Backup</a:t>
            </a:r>
          </a:p>
          <a:p>
            <a:r>
              <a:rPr lang="en-US" sz="2800" dirty="0" smtClean="0"/>
              <a:t>Virtual Private Servers (VMware)</a:t>
            </a:r>
          </a:p>
          <a:p>
            <a:r>
              <a:rPr lang="en-US" sz="2800" dirty="0" smtClean="0"/>
              <a:t>Network services including wireless</a:t>
            </a:r>
          </a:p>
          <a:p>
            <a:r>
              <a:rPr lang="en-US" sz="2800" dirty="0" smtClean="0"/>
              <a:t>Firewall</a:t>
            </a:r>
          </a:p>
          <a:p>
            <a:pPr>
              <a:buFont typeface="Arial" charse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36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02920" y="457200"/>
            <a:ext cx="8183880" cy="1981200"/>
          </a:xfrm>
        </p:spPr>
        <p:txBody>
          <a:bodyPr/>
          <a:lstStyle/>
          <a:p>
            <a:r>
              <a:rPr lang="en-US" dirty="0" smtClean="0"/>
              <a:t>Services that Scale, Cont.</a:t>
            </a:r>
          </a:p>
        </p:txBody>
      </p:sp>
      <p:sp>
        <p:nvSpPr>
          <p:cNvPr id="3" name="Content Placeholder 2"/>
          <p:cNvSpPr>
            <a:spLocks noGrp="1"/>
          </p:cNvSpPr>
          <p:nvPr>
            <p:ph idx="1"/>
          </p:nvPr>
        </p:nvSpPr>
        <p:spPr>
          <a:xfrm>
            <a:off x="457200" y="2438400"/>
            <a:ext cx="8229600" cy="3505200"/>
          </a:xfrm>
        </p:spPr>
        <p:style>
          <a:lnRef idx="2">
            <a:schemeClr val="accent6"/>
          </a:lnRef>
          <a:fillRef idx="1">
            <a:schemeClr val="lt1"/>
          </a:fillRef>
          <a:effectRef idx="0">
            <a:schemeClr val="accent6"/>
          </a:effectRef>
          <a:fontRef idx="minor">
            <a:schemeClr val="dk1"/>
          </a:fontRef>
        </p:style>
        <p:txBody>
          <a:bodyPr rtlCol="0">
            <a:normAutofit lnSpcReduction="10000"/>
          </a:bodyPr>
          <a:lstStyle/>
          <a:p>
            <a:pPr fontAlgn="auto">
              <a:spcAft>
                <a:spcPts val="0"/>
              </a:spcAft>
              <a:buFont typeface="Arial" pitchFamily="34" charset="0"/>
              <a:buChar char="•"/>
              <a:defRPr/>
            </a:pPr>
            <a:r>
              <a:rPr lang="en-US" sz="2600" dirty="0" smtClean="0"/>
              <a:t>Email</a:t>
            </a:r>
          </a:p>
          <a:p>
            <a:pPr fontAlgn="auto">
              <a:spcAft>
                <a:spcPts val="0"/>
              </a:spcAft>
              <a:buFont typeface="Arial" pitchFamily="34" charset="0"/>
              <a:buChar char="•"/>
              <a:defRPr/>
            </a:pPr>
            <a:r>
              <a:rPr lang="en-US" sz="2600" dirty="0" smtClean="0"/>
              <a:t>Calendar</a:t>
            </a:r>
          </a:p>
          <a:p>
            <a:pPr fontAlgn="auto">
              <a:spcAft>
                <a:spcPts val="0"/>
              </a:spcAft>
              <a:buFont typeface="Arial" pitchFamily="34" charset="0"/>
              <a:buChar char="•"/>
              <a:defRPr/>
            </a:pPr>
            <a:r>
              <a:rPr lang="en-US" sz="2600" dirty="0" smtClean="0"/>
              <a:t>Student information system</a:t>
            </a:r>
          </a:p>
          <a:p>
            <a:pPr fontAlgn="auto">
              <a:spcAft>
                <a:spcPts val="0"/>
              </a:spcAft>
              <a:buFont typeface="Arial" pitchFamily="34" charset="0"/>
              <a:buChar char="•"/>
              <a:defRPr/>
            </a:pPr>
            <a:r>
              <a:rPr lang="en-US" sz="2600" dirty="0" smtClean="0">
                <a:solidFill>
                  <a:schemeClr val="tx1"/>
                </a:solidFill>
              </a:rPr>
              <a:t>Database infrastructure</a:t>
            </a:r>
          </a:p>
          <a:p>
            <a:pPr fontAlgn="auto">
              <a:spcAft>
                <a:spcPts val="0"/>
              </a:spcAft>
              <a:buFont typeface="Arial" pitchFamily="34" charset="0"/>
              <a:buChar char="•"/>
              <a:defRPr/>
            </a:pPr>
            <a:r>
              <a:rPr lang="en-US" sz="2600" dirty="0" smtClean="0"/>
              <a:t>System-wide and campus licensing agreements</a:t>
            </a:r>
          </a:p>
          <a:p>
            <a:pPr lvl="1" fontAlgn="auto">
              <a:spcAft>
                <a:spcPts val="0"/>
              </a:spcAft>
              <a:buFont typeface="Arial" pitchFamily="34" charset="0"/>
              <a:buChar char="–"/>
              <a:defRPr/>
            </a:pPr>
            <a:r>
              <a:rPr lang="en-US" sz="2400" dirty="0" smtClean="0"/>
              <a:t>Business applications, collaboration tools, statistical packages, security software (identity finder, anti-virus, encryption),  publishing software)</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02920" y="457200"/>
            <a:ext cx="8183880" cy="1981200"/>
          </a:xfrm>
        </p:spPr>
        <p:txBody>
          <a:bodyPr/>
          <a:lstStyle/>
          <a:p>
            <a:r>
              <a:rPr lang="en-US" dirty="0" smtClean="0"/>
              <a:t>Advantages of outsourcing to central campus when it makes sense …</a:t>
            </a:r>
          </a:p>
        </p:txBody>
      </p:sp>
      <p:sp>
        <p:nvSpPr>
          <p:cNvPr id="3" name="Content Placeholder 2"/>
          <p:cNvSpPr>
            <a:spLocks noGrp="1"/>
          </p:cNvSpPr>
          <p:nvPr>
            <p:ph idx="1"/>
          </p:nvPr>
        </p:nvSpPr>
        <p:spPr>
          <a:xfrm>
            <a:off x="457200" y="2438400"/>
            <a:ext cx="8229600" cy="3505200"/>
          </a:xfrm>
        </p:spPr>
        <p:style>
          <a:lnRef idx="2">
            <a:schemeClr val="accent6"/>
          </a:lnRef>
          <a:fillRef idx="1">
            <a:schemeClr val="lt1"/>
          </a:fillRef>
          <a:effectRef idx="0">
            <a:schemeClr val="accent6"/>
          </a:effectRef>
          <a:fontRef idx="minor">
            <a:schemeClr val="dk1"/>
          </a:fontRef>
        </p:style>
        <p:txBody>
          <a:bodyPr rtlCol="0">
            <a:normAutofit fontScale="92500" lnSpcReduction="20000"/>
          </a:bodyPr>
          <a:lstStyle/>
          <a:p>
            <a:pPr lvl="1">
              <a:defRPr/>
            </a:pPr>
            <a:r>
              <a:rPr lang="en-US" sz="2800" dirty="0" smtClean="0"/>
              <a:t>Possibility of lowering costs</a:t>
            </a:r>
          </a:p>
          <a:p>
            <a:pPr lvl="1">
              <a:defRPr/>
            </a:pPr>
            <a:r>
              <a:rPr lang="en-US" sz="2800" dirty="0" smtClean="0"/>
              <a:t>Possibility of increased reliability depending on the service</a:t>
            </a:r>
          </a:p>
          <a:p>
            <a:pPr lvl="1">
              <a:defRPr/>
            </a:pPr>
            <a:r>
              <a:rPr lang="en-US" sz="2800" dirty="0" smtClean="0"/>
              <a:t>Possibility of offering a service that would be difficult to offer internally due to resource (financial, technical or staffing) constraints</a:t>
            </a:r>
          </a:p>
          <a:p>
            <a:pPr lvl="1">
              <a:defRPr/>
            </a:pPr>
            <a:r>
              <a:rPr lang="en-US" sz="2800" dirty="0" smtClean="0"/>
              <a:t>Possibility of freeing up a (fraction of a)  percentage of a staff person’s time for a law-school specific need</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Cloud</a:t>
            </a:r>
            <a:endParaRPr lang="en-US" dirty="0"/>
          </a:p>
        </p:txBody>
      </p:sp>
      <p:pic>
        <p:nvPicPr>
          <p:cNvPr id="4" name="Content Placeholder 3" descr="CloudCube1.png"/>
          <p:cNvPicPr>
            <a:picLocks noGrp="1" noChangeAspect="1"/>
          </p:cNvPicPr>
          <p:nvPr>
            <p:ph idx="1"/>
          </p:nvPr>
        </p:nvPicPr>
        <p:blipFill>
          <a:blip r:embed="rId2">
            <a:extLst>
              <a:ext uri="{28A0092B-C50C-407E-A947-70E740481C1C}">
                <a14:useLocalDpi xmlns:a14="http://schemas.microsoft.com/office/drawing/2010/main" val="0"/>
              </a:ext>
            </a:extLst>
          </a:blip>
          <a:srcRect t="8415" b="8415"/>
          <a:stretch>
            <a:fillRect/>
          </a:stretch>
        </p:blipFill>
        <p:spPr/>
      </p:pic>
    </p:spTree>
    <p:extLst>
      <p:ext uri="{BB962C8B-B14F-4D97-AF65-F5344CB8AC3E}">
        <p14:creationId xmlns:p14="http://schemas.microsoft.com/office/powerpoint/2010/main" val="822052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02920" y="457200"/>
            <a:ext cx="8183880" cy="1981200"/>
          </a:xfrm>
        </p:spPr>
        <p:txBody>
          <a:bodyPr/>
          <a:lstStyle/>
          <a:p>
            <a:r>
              <a:rPr lang="en-US" dirty="0" smtClean="0"/>
              <a:t>What our schools are sourcing to internal cloud</a:t>
            </a:r>
          </a:p>
        </p:txBody>
      </p:sp>
      <p:sp>
        <p:nvSpPr>
          <p:cNvPr id="3" name="Content Placeholder 2"/>
          <p:cNvSpPr>
            <a:spLocks noGrp="1"/>
          </p:cNvSpPr>
          <p:nvPr>
            <p:ph idx="1"/>
          </p:nvPr>
        </p:nvSpPr>
        <p:spPr>
          <a:xfrm>
            <a:off x="457200" y="2438400"/>
            <a:ext cx="8229600" cy="3505200"/>
          </a:xfrm>
        </p:spPr>
        <p:style>
          <a:lnRef idx="2">
            <a:schemeClr val="accent6"/>
          </a:lnRef>
          <a:fillRef idx="1">
            <a:schemeClr val="lt1"/>
          </a:fillRef>
          <a:effectRef idx="0">
            <a:schemeClr val="accent6"/>
          </a:effectRef>
          <a:fontRef idx="minor">
            <a:schemeClr val="dk1"/>
          </a:fontRef>
        </p:style>
        <p:txBody>
          <a:bodyPr rtlCol="0">
            <a:normAutofit lnSpcReduction="10000"/>
          </a:bodyPr>
          <a:lstStyle/>
          <a:p>
            <a:pPr>
              <a:defRPr/>
            </a:pPr>
            <a:r>
              <a:rPr lang="en-US" sz="2600" dirty="0" smtClean="0"/>
              <a:t>Email/calendaring/productivity applications</a:t>
            </a:r>
          </a:p>
          <a:p>
            <a:pPr>
              <a:defRPr/>
            </a:pPr>
            <a:r>
              <a:rPr lang="en-US" sz="2600" dirty="0" smtClean="0"/>
              <a:t>Student information systems  (Banner; </a:t>
            </a:r>
            <a:r>
              <a:rPr lang="en-US" sz="2600" dirty="0" err="1" smtClean="0"/>
              <a:t>Kuali</a:t>
            </a:r>
            <a:r>
              <a:rPr lang="en-US" sz="2600" dirty="0" smtClean="0"/>
              <a:t>)</a:t>
            </a:r>
          </a:p>
          <a:p>
            <a:pPr>
              <a:defRPr/>
            </a:pPr>
            <a:r>
              <a:rPr lang="en-US" sz="2600" dirty="0" smtClean="0"/>
              <a:t>Learning management systems</a:t>
            </a:r>
          </a:p>
          <a:p>
            <a:pPr>
              <a:defRPr/>
            </a:pPr>
            <a:r>
              <a:rPr lang="en-US" sz="2600" dirty="0" smtClean="0"/>
              <a:t>Payroll/financials</a:t>
            </a:r>
          </a:p>
          <a:p>
            <a:pPr>
              <a:defRPr/>
            </a:pPr>
            <a:r>
              <a:rPr lang="en-US" sz="2600" dirty="0" smtClean="0"/>
              <a:t>University </a:t>
            </a:r>
            <a:r>
              <a:rPr lang="en-US" sz="2600" dirty="0"/>
              <a:t>data </a:t>
            </a:r>
            <a:r>
              <a:rPr lang="en-US" sz="2600" dirty="0" smtClean="0"/>
              <a:t>center</a:t>
            </a:r>
          </a:p>
          <a:p>
            <a:pPr lvl="1">
              <a:defRPr/>
            </a:pPr>
            <a:r>
              <a:rPr lang="en-US" dirty="0" smtClean="0"/>
              <a:t>Shared </a:t>
            </a:r>
            <a:r>
              <a:rPr lang="en-US" dirty="0"/>
              <a:t>file </a:t>
            </a:r>
            <a:r>
              <a:rPr lang="en-US" dirty="0" smtClean="0"/>
              <a:t>storage</a:t>
            </a:r>
            <a:r>
              <a:rPr lang="en-US" dirty="0"/>
              <a:t> </a:t>
            </a:r>
            <a:r>
              <a:rPr lang="en-US" dirty="0" smtClean="0"/>
              <a:t>and backup (server/workstation)</a:t>
            </a:r>
          </a:p>
          <a:p>
            <a:pPr lvl="1">
              <a:defRPr/>
            </a:pPr>
            <a:r>
              <a:rPr lang="en-US" dirty="0" smtClean="0"/>
              <a:t>Blade </a:t>
            </a:r>
            <a:r>
              <a:rPr lang="en-US" dirty="0"/>
              <a:t>servers, </a:t>
            </a:r>
            <a:r>
              <a:rPr lang="en-US" dirty="0" smtClean="0"/>
              <a:t>Vmware</a:t>
            </a:r>
          </a:p>
          <a:p>
            <a:pPr>
              <a:defRPr/>
            </a:pPr>
            <a:r>
              <a:rPr lang="en-US" dirty="0" smtClean="0"/>
              <a:t>Wired and wireless network services and firewalls</a:t>
            </a:r>
            <a:endParaRPr lang="en-US" dirty="0"/>
          </a:p>
          <a:p>
            <a:pPr>
              <a:defRPr/>
            </a:pPr>
            <a:endParaRPr lang="en-US" dirty="0"/>
          </a:p>
          <a:p>
            <a:pPr>
              <a:defRPr/>
            </a:pPr>
            <a:endParaRPr lang="en-US" dirty="0" smtClean="0"/>
          </a:p>
          <a:p>
            <a:pPr>
              <a:defRPr/>
            </a:pPr>
            <a:endParaRPr lang="en-US" dirty="0" smtClean="0"/>
          </a:p>
          <a:p>
            <a:pPr>
              <a:defRPr/>
            </a:pPr>
            <a:endParaRPr lang="en-US" dirty="0" smtClean="0"/>
          </a:p>
          <a:p>
            <a:pPr>
              <a:defRPr/>
            </a:pPr>
            <a:endParaRPr lang="en-US" dirty="0" smtClean="0"/>
          </a:p>
        </p:txBody>
      </p:sp>
    </p:spTree>
    <p:extLst>
      <p:ext uri="{BB962C8B-B14F-4D97-AF65-F5344CB8AC3E}">
        <p14:creationId xmlns:p14="http://schemas.microsoft.com/office/powerpoint/2010/main" val="383737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447800"/>
          </a:xfrm>
        </p:spPr>
        <p:txBody>
          <a:bodyPr>
            <a:normAutofit/>
          </a:bodyPr>
          <a:lstStyle/>
          <a:p>
            <a:r>
              <a:rPr lang="en-US" dirty="0" smtClean="0"/>
              <a:t>Survey Results</a:t>
            </a:r>
            <a:br>
              <a:rPr lang="en-US" dirty="0" smtClean="0"/>
            </a:br>
            <a:endParaRPr lang="en-US" dirty="0" smtClean="0"/>
          </a:p>
        </p:txBody>
      </p:sp>
      <p:sp>
        <p:nvSpPr>
          <p:cNvPr id="4" name="Content Placeholder 3"/>
          <p:cNvSpPr>
            <a:spLocks noGrp="1"/>
          </p:cNvSpPr>
          <p:nvPr>
            <p:ph idx="1"/>
          </p:nvPr>
        </p:nvSpPr>
        <p:spPr>
          <a:xfrm>
            <a:off x="502920" y="1371600"/>
            <a:ext cx="8183880" cy="4572000"/>
          </a:xfrm>
        </p:spPr>
        <p:txBody>
          <a:bodyPr>
            <a:normAutofit/>
          </a:bodyPr>
          <a:lstStyle/>
          <a:p>
            <a:r>
              <a:rPr lang="en-US" sz="2800" dirty="0" smtClean="0"/>
              <a:t>Posted Survey on Teknoids Listserv</a:t>
            </a:r>
          </a:p>
          <a:p>
            <a:r>
              <a:rPr lang="en-US" sz="2800" dirty="0" smtClean="0"/>
              <a:t>Received 53 responses</a:t>
            </a:r>
          </a:p>
          <a:p>
            <a:r>
              <a:rPr lang="en-US" sz="2800" dirty="0" smtClean="0"/>
              <a:t>Asked  13  Questions</a:t>
            </a:r>
          </a:p>
          <a:p>
            <a:pPr lvl="1"/>
            <a:r>
              <a:rPr lang="en-US" sz="2400" dirty="0" smtClean="0"/>
              <a:t>First 6 questions concern reporting structure and governance</a:t>
            </a:r>
          </a:p>
          <a:p>
            <a:pPr lvl="1"/>
            <a:r>
              <a:rPr lang="en-US" sz="2400" dirty="0" smtClean="0"/>
              <a:t>The remaining questions concern who provides services and how they are managed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02920" y="457200"/>
            <a:ext cx="8183880" cy="1981200"/>
          </a:xfrm>
        </p:spPr>
        <p:txBody>
          <a:bodyPr/>
          <a:lstStyle/>
          <a:p>
            <a:r>
              <a:rPr lang="en-US" dirty="0" smtClean="0"/>
              <a:t>What our schools are sourcing to external cloud</a:t>
            </a:r>
          </a:p>
        </p:txBody>
      </p:sp>
      <p:sp>
        <p:nvSpPr>
          <p:cNvPr id="3" name="Content Placeholder 2"/>
          <p:cNvSpPr>
            <a:spLocks noGrp="1"/>
          </p:cNvSpPr>
          <p:nvPr>
            <p:ph idx="1"/>
          </p:nvPr>
        </p:nvSpPr>
        <p:spPr>
          <a:xfrm>
            <a:off x="457200" y="2514600"/>
            <a:ext cx="8229600" cy="3505200"/>
          </a:xfrm>
        </p:spPr>
        <p:style>
          <a:lnRef idx="2">
            <a:schemeClr val="accent6"/>
          </a:lnRef>
          <a:fillRef idx="1">
            <a:schemeClr val="lt1"/>
          </a:fillRef>
          <a:effectRef idx="0">
            <a:schemeClr val="accent6"/>
          </a:effectRef>
          <a:fontRef idx="minor">
            <a:schemeClr val="dk1"/>
          </a:fontRef>
        </p:style>
        <p:txBody>
          <a:bodyPr rtlCol="0">
            <a:normAutofit fontScale="77500" lnSpcReduction="20000"/>
          </a:bodyPr>
          <a:lstStyle/>
          <a:p>
            <a:pPr>
              <a:defRPr/>
            </a:pPr>
            <a:r>
              <a:rPr lang="en-US" dirty="0"/>
              <a:t>Email/calendaring/productivity applications (suites by Microsoft and Google)</a:t>
            </a:r>
          </a:p>
          <a:p>
            <a:pPr>
              <a:defRPr/>
            </a:pPr>
            <a:r>
              <a:rPr lang="en-US" dirty="0" smtClean="0"/>
              <a:t>Synchronizing file storage (Box.net; </a:t>
            </a:r>
            <a:r>
              <a:rPr lang="en-US" dirty="0" err="1" smtClean="0"/>
              <a:t>Dropbox</a:t>
            </a:r>
            <a:r>
              <a:rPr lang="en-US" dirty="0" smtClean="0"/>
              <a:t>)</a:t>
            </a:r>
          </a:p>
          <a:p>
            <a:pPr>
              <a:defRPr/>
            </a:pPr>
            <a:r>
              <a:rPr lang="en-US" dirty="0" smtClean="0"/>
              <a:t>Learning management systems (Sakai)</a:t>
            </a:r>
          </a:p>
          <a:p>
            <a:pPr>
              <a:defRPr/>
            </a:pPr>
            <a:r>
              <a:rPr lang="en-US" dirty="0" smtClean="0"/>
              <a:t>Exclusive contracts with external vendors </a:t>
            </a:r>
            <a:r>
              <a:rPr lang="en-US" dirty="0"/>
              <a:t>to build out wireless and 3g capacity for campus</a:t>
            </a:r>
            <a:endParaRPr lang="en-US" dirty="0" smtClean="0"/>
          </a:p>
          <a:p>
            <a:pPr>
              <a:defRPr/>
            </a:pPr>
            <a:r>
              <a:rPr lang="en-US" dirty="0" smtClean="0">
                <a:solidFill>
                  <a:schemeClr val="tx1"/>
                </a:solidFill>
              </a:rPr>
              <a:t>Payroll and timekeeping to Systemwide</a:t>
            </a:r>
          </a:p>
          <a:p>
            <a:pPr>
              <a:defRPr/>
            </a:pPr>
            <a:r>
              <a:rPr lang="en-US" dirty="0" smtClean="0"/>
              <a:t>Case management software (Clio)</a:t>
            </a:r>
          </a:p>
          <a:p>
            <a:pPr>
              <a:defRPr/>
            </a:pPr>
            <a:r>
              <a:rPr lang="en-US" dirty="0" smtClean="0"/>
              <a:t>Help desk software (Service Now)</a:t>
            </a:r>
          </a:p>
          <a:p>
            <a:pPr>
              <a:defRPr/>
            </a:pPr>
            <a:r>
              <a:rPr lang="en-US" dirty="0" smtClean="0"/>
              <a:t>Backup</a:t>
            </a:r>
          </a:p>
          <a:p>
            <a:pPr>
              <a:defRPr/>
            </a:pPr>
            <a:r>
              <a:rPr lang="en-US" dirty="0" smtClean="0"/>
              <a:t>CRM (</a:t>
            </a:r>
            <a:r>
              <a:rPr lang="en-US" dirty="0" err="1" smtClean="0"/>
              <a:t>SalesForce</a:t>
            </a:r>
            <a:r>
              <a:rPr lang="en-US" dirty="0" smtClean="0"/>
              <a:t>)</a:t>
            </a:r>
          </a:p>
          <a:p>
            <a:pPr>
              <a:defRPr/>
            </a:pPr>
            <a:r>
              <a:rPr lang="en-US" dirty="0" smtClean="0"/>
              <a:t>Career management system (</a:t>
            </a:r>
            <a:r>
              <a:rPr lang="en-US" dirty="0" err="1" smtClean="0"/>
              <a:t>Symplicity</a:t>
            </a:r>
            <a:r>
              <a:rPr lang="en-US" dirty="0" smtClean="0"/>
              <a:t>)</a:t>
            </a:r>
          </a:p>
          <a:p>
            <a:pPr>
              <a:defRPr/>
            </a:pPr>
            <a:endParaRPr lang="en-US" dirty="0" smtClean="0"/>
          </a:p>
          <a:p>
            <a:pPr>
              <a:defRPr/>
            </a:pPr>
            <a:endParaRPr lang="en-US" dirty="0" smtClean="0"/>
          </a:p>
          <a:p>
            <a:pPr>
              <a:defRPr/>
            </a:pPr>
            <a:endParaRPr lang="en-US" dirty="0" smtClean="0"/>
          </a:p>
          <a:p>
            <a:pPr>
              <a:defRPr/>
            </a:pPr>
            <a:endParaRPr lang="en-US" dirty="0"/>
          </a:p>
          <a:p>
            <a:pPr>
              <a:defRPr/>
            </a:pPr>
            <a:endParaRPr lang="en-US" dirty="0" smtClean="0"/>
          </a:p>
          <a:p>
            <a:pPr>
              <a:defRPr/>
            </a:pPr>
            <a:endParaRPr lang="en-US" dirty="0" smtClean="0"/>
          </a:p>
          <a:p>
            <a:pPr>
              <a:defRPr/>
            </a:pPr>
            <a:endParaRPr lang="en-US" dirty="0" smtClean="0"/>
          </a:p>
          <a:p>
            <a:pPr>
              <a:defRPr/>
            </a:pPr>
            <a:endParaRPr lang="en-US" dirty="0" smtClean="0"/>
          </a:p>
        </p:txBody>
      </p:sp>
    </p:spTree>
    <p:extLst>
      <p:ext uri="{BB962C8B-B14F-4D97-AF65-F5344CB8AC3E}">
        <p14:creationId xmlns:p14="http://schemas.microsoft.com/office/powerpoint/2010/main" val="214936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02920" y="457200"/>
            <a:ext cx="8183880" cy="1981200"/>
          </a:xfrm>
        </p:spPr>
        <p:txBody>
          <a:bodyPr/>
          <a:lstStyle/>
          <a:p>
            <a:r>
              <a:rPr lang="en-US" dirty="0" smtClean="0"/>
              <a:t>Sourcing “opportunities” not yet mentioned …</a:t>
            </a:r>
          </a:p>
        </p:txBody>
      </p:sp>
      <p:sp>
        <p:nvSpPr>
          <p:cNvPr id="3" name="Content Placeholder 2"/>
          <p:cNvSpPr>
            <a:spLocks noGrp="1"/>
          </p:cNvSpPr>
          <p:nvPr>
            <p:ph idx="1"/>
          </p:nvPr>
        </p:nvSpPr>
        <p:spPr>
          <a:xfrm>
            <a:off x="457200" y="2438400"/>
            <a:ext cx="8229600" cy="3505200"/>
          </a:xfrm>
        </p:spPr>
        <p:style>
          <a:lnRef idx="2">
            <a:schemeClr val="accent6"/>
          </a:lnRef>
          <a:fillRef idx="1">
            <a:schemeClr val="lt1"/>
          </a:fillRef>
          <a:effectRef idx="0">
            <a:schemeClr val="accent6"/>
          </a:effectRef>
          <a:fontRef idx="minor">
            <a:schemeClr val="dk1"/>
          </a:fontRef>
        </p:style>
        <p:txBody>
          <a:bodyPr rtlCol="0">
            <a:normAutofit/>
          </a:bodyPr>
          <a:lstStyle/>
          <a:p>
            <a:pPr>
              <a:defRPr/>
            </a:pPr>
            <a:r>
              <a:rPr lang="en-US" sz="3200" dirty="0" smtClean="0"/>
              <a:t>High performance computing clusters</a:t>
            </a:r>
          </a:p>
          <a:p>
            <a:pPr>
              <a:defRPr/>
            </a:pPr>
            <a:r>
              <a:rPr lang="en-US" sz="3200" dirty="0" smtClean="0"/>
              <a:t>Managed and/or virtualized workstations</a:t>
            </a:r>
          </a:p>
          <a:p>
            <a:pPr>
              <a:defRPr/>
            </a:pPr>
            <a:r>
              <a:rPr lang="en-US" sz="3200" dirty="0" smtClean="0"/>
              <a:t>Facilities management</a:t>
            </a:r>
          </a:p>
          <a:p>
            <a:pPr>
              <a:defRPr/>
            </a:pPr>
            <a:r>
              <a:rPr lang="en-US" sz="3200" dirty="0" smtClean="0"/>
              <a:t>Master calendar</a:t>
            </a:r>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marL="0" indent="0">
              <a:buNone/>
              <a:defRPr/>
            </a:pPr>
            <a:endParaRPr lang="en-US" dirty="0" smtClean="0"/>
          </a:p>
          <a:p>
            <a:pPr marL="0" indent="0">
              <a:buNone/>
              <a:defRPr/>
            </a:pPr>
            <a:endParaRPr lang="en-US" dirty="0" smtClean="0"/>
          </a:p>
          <a:p>
            <a:pPr marL="0" indent="0">
              <a:buNone/>
              <a:defRPr/>
            </a:pPr>
            <a:endParaRPr lang="en-US" dirty="0" smtClean="0"/>
          </a:p>
        </p:txBody>
      </p:sp>
    </p:spTree>
    <p:extLst>
      <p:ext uri="{BB962C8B-B14F-4D97-AF65-F5344CB8AC3E}">
        <p14:creationId xmlns:p14="http://schemas.microsoft.com/office/powerpoint/2010/main" val="2278362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600200"/>
          </a:xfrm>
        </p:spPr>
        <p:txBody>
          <a:bodyPr/>
          <a:lstStyle/>
          <a:p>
            <a:r>
              <a:rPr lang="en-US" dirty="0" smtClean="0"/>
              <a:t>Managing Relationships</a:t>
            </a:r>
          </a:p>
        </p:txBody>
      </p:sp>
      <p:sp>
        <p:nvSpPr>
          <p:cNvPr id="19458" name="Content Placeholder 2"/>
          <p:cNvSpPr>
            <a:spLocks noGrp="1"/>
          </p:cNvSpPr>
          <p:nvPr>
            <p:ph idx="1"/>
          </p:nvPr>
        </p:nvSpPr>
        <p:spPr>
          <a:xfrm>
            <a:off x="457200" y="2057400"/>
            <a:ext cx="8229600" cy="3886200"/>
          </a:xfrm>
        </p:spPr>
        <p:style>
          <a:lnRef idx="2">
            <a:schemeClr val="accent6"/>
          </a:lnRef>
          <a:fillRef idx="1">
            <a:schemeClr val="lt1"/>
          </a:fillRef>
          <a:effectRef idx="0">
            <a:schemeClr val="accent6"/>
          </a:effectRef>
          <a:fontRef idx="minor">
            <a:schemeClr val="dk1"/>
          </a:fontRef>
        </p:style>
        <p:txBody>
          <a:bodyPr>
            <a:normAutofit/>
          </a:bodyPr>
          <a:lstStyle/>
          <a:p>
            <a:r>
              <a:rPr lang="en-US" sz="2800" b="1" dirty="0" smtClean="0"/>
              <a:t>Make your needs known</a:t>
            </a:r>
          </a:p>
          <a:p>
            <a:pPr lvl="1"/>
            <a:r>
              <a:rPr lang="en-US" sz="2400" dirty="0" smtClean="0"/>
              <a:t>Differences in academic calendar</a:t>
            </a:r>
          </a:p>
          <a:p>
            <a:pPr lvl="1"/>
            <a:r>
              <a:rPr lang="en-US" sz="2400" dirty="0" smtClean="0"/>
              <a:t>Different needs for account creation</a:t>
            </a:r>
          </a:p>
          <a:p>
            <a:r>
              <a:rPr lang="en-US" sz="2800" b="1" dirty="0" smtClean="0"/>
              <a:t>Participate in the University IT Governance</a:t>
            </a:r>
          </a:p>
          <a:p>
            <a:pPr lvl="1"/>
            <a:r>
              <a:rPr lang="en-US" sz="2400" dirty="0" smtClean="0"/>
              <a:t>Law School CIOs should be on a central campus IT leadership team.</a:t>
            </a:r>
          </a:p>
          <a:p>
            <a:pPr lvl="1"/>
            <a:r>
              <a:rPr lang="en-US" sz="2400" dirty="0" smtClean="0"/>
              <a:t>Staff should participate on central committees/workgroups that oversee or evaluate services you use or plan to use.</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600200"/>
          </a:xfrm>
        </p:spPr>
        <p:txBody>
          <a:bodyPr/>
          <a:lstStyle/>
          <a:p>
            <a:r>
              <a:rPr lang="en-US" dirty="0" smtClean="0"/>
              <a:t>Managing Sourcing to Central IT</a:t>
            </a:r>
          </a:p>
        </p:txBody>
      </p:sp>
      <p:sp>
        <p:nvSpPr>
          <p:cNvPr id="19458" name="Content Placeholder 2"/>
          <p:cNvSpPr>
            <a:spLocks noGrp="1"/>
          </p:cNvSpPr>
          <p:nvPr>
            <p:ph idx="1"/>
          </p:nvPr>
        </p:nvSpPr>
        <p:spPr>
          <a:xfrm>
            <a:off x="457200" y="2057400"/>
            <a:ext cx="8229600" cy="3886200"/>
          </a:xfrm>
        </p:spPr>
        <p:style>
          <a:lnRef idx="2">
            <a:schemeClr val="accent6"/>
          </a:lnRef>
          <a:fillRef idx="1">
            <a:schemeClr val="lt1"/>
          </a:fillRef>
          <a:effectRef idx="0">
            <a:schemeClr val="accent6"/>
          </a:effectRef>
          <a:fontRef idx="minor">
            <a:schemeClr val="dk1"/>
          </a:fontRef>
        </p:style>
        <p:txBody>
          <a:bodyPr>
            <a:normAutofit/>
          </a:bodyPr>
          <a:lstStyle/>
          <a:p>
            <a:r>
              <a:rPr lang="en-US" sz="2800" dirty="0" smtClean="0"/>
              <a:t>Insist on a Service Level Agreement, custom if necessary</a:t>
            </a:r>
          </a:p>
          <a:p>
            <a:r>
              <a:rPr lang="en-US" sz="2800" dirty="0" smtClean="0"/>
              <a:t>Remove service layers by:</a:t>
            </a:r>
          </a:p>
          <a:p>
            <a:pPr lvl="1"/>
            <a:r>
              <a:rPr lang="en-US" sz="2400" dirty="0" smtClean="0"/>
              <a:t>Ask for provisioning tools for account creation.</a:t>
            </a:r>
          </a:p>
          <a:p>
            <a:pPr lvl="1"/>
            <a:r>
              <a:rPr lang="en-US" sz="2400" dirty="0" smtClean="0"/>
              <a:t>Insist new systems allow distribution of administration, so Law School IT can manage its users.</a:t>
            </a:r>
          </a:p>
          <a:p>
            <a:pPr lvl="1"/>
            <a:r>
              <a:rPr lang="en-US" sz="2400" dirty="0" smtClean="0"/>
              <a:t>Have ability to turn-off/customize features for your users.</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066800"/>
          </a:xfrm>
        </p:spPr>
        <p:txBody>
          <a:bodyPr/>
          <a:lstStyle/>
          <a:p>
            <a:r>
              <a:rPr lang="en-US" dirty="0" smtClean="0"/>
              <a:t>Managing the External Cloud</a:t>
            </a:r>
          </a:p>
        </p:txBody>
      </p:sp>
      <p:sp>
        <p:nvSpPr>
          <p:cNvPr id="19458" name="Content Placeholder 2"/>
          <p:cNvSpPr>
            <a:spLocks noGrp="1"/>
          </p:cNvSpPr>
          <p:nvPr>
            <p:ph idx="1"/>
          </p:nvPr>
        </p:nvSpPr>
        <p:spPr>
          <a:xfrm>
            <a:off x="457200" y="2057400"/>
            <a:ext cx="8229600" cy="38862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r>
              <a:rPr lang="en-US" sz="2600" dirty="0" smtClean="0"/>
              <a:t>“</a:t>
            </a:r>
            <a:r>
              <a:rPr lang="en-US" sz="2600" dirty="0"/>
              <a:t>Try and drop” strategy</a:t>
            </a:r>
          </a:p>
          <a:p>
            <a:r>
              <a:rPr lang="en-US" sz="2600" dirty="0"/>
              <a:t>Lowest hanging fruit for </a:t>
            </a:r>
            <a:r>
              <a:rPr lang="en-US" sz="2600" dirty="0" smtClean="0"/>
              <a:t>external cloud </a:t>
            </a:r>
            <a:r>
              <a:rPr lang="en-US" sz="2600" dirty="0"/>
              <a:t>services is any data that is NOT regulated.</a:t>
            </a:r>
          </a:p>
          <a:p>
            <a:r>
              <a:rPr lang="en-US" sz="2600" dirty="0"/>
              <a:t>FTE have to be repurposed to manage the cloud.  You will not reduce FTE.</a:t>
            </a:r>
          </a:p>
          <a:p>
            <a:r>
              <a:rPr lang="en-US" sz="2600" dirty="0"/>
              <a:t>Have a “return </a:t>
            </a:r>
            <a:r>
              <a:rPr lang="en-US" sz="2600" dirty="0" smtClean="0"/>
              <a:t>readiness,” </a:t>
            </a:r>
            <a:r>
              <a:rPr lang="en-US" sz="2600" dirty="0"/>
              <a:t>“exit strategy” mindset.  </a:t>
            </a:r>
          </a:p>
          <a:p>
            <a:r>
              <a:rPr lang="en-US" sz="2600" dirty="0"/>
              <a:t>Requires constant </a:t>
            </a:r>
            <a:r>
              <a:rPr lang="en-US" sz="2600" dirty="0" smtClean="0"/>
              <a:t>evaluation, </a:t>
            </a:r>
            <a:r>
              <a:rPr lang="en-US" sz="2600" dirty="0"/>
              <a:t>NOT a situation of “make a decision and be done with it</a:t>
            </a:r>
            <a:r>
              <a:rPr lang="en-US" sz="2600" dirty="0" smtClean="0"/>
              <a:t>.”  </a:t>
            </a:r>
            <a:r>
              <a:rPr lang="en-US" sz="2600" dirty="0"/>
              <a:t>No cloud certifications exist and most cloud vendors will not allow you to audit them.  </a:t>
            </a:r>
          </a:p>
          <a:p>
            <a:pPr lvl="1"/>
            <a:endParaRPr lang="en-US" dirty="0" smtClean="0"/>
          </a:p>
        </p:txBody>
      </p:sp>
    </p:spTree>
    <p:extLst>
      <p:ext uri="{BB962C8B-B14F-4D97-AF65-F5344CB8AC3E}">
        <p14:creationId xmlns:p14="http://schemas.microsoft.com/office/powerpoint/2010/main" val="332370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291" y="381000"/>
            <a:ext cx="5915025" cy="121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475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0642 -0.83256 L -2.77778E-7 -7.67808E-7 " pathEditMode="relative" rAng="0" ptsTypes="AA">
                                      <p:cBhvr>
                                        <p:cTn id="6" dur="2000" spd="-100000" fill="hold"/>
                                        <p:tgtEl>
                                          <p:spTgt spid="1026"/>
                                        </p:tgtEl>
                                        <p:attrNameLst>
                                          <p:attrName>ppt_x</p:attrName>
                                          <p:attrName>ppt_y</p:attrName>
                                        </p:attrNameLst>
                                      </p:cBhvr>
                                      <p:rCtr x="313" y="416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600200"/>
          </a:xfrm>
        </p:spPr>
        <p:txBody>
          <a:bodyPr>
            <a:normAutofit/>
          </a:bodyPr>
          <a:lstStyle/>
          <a:p>
            <a:r>
              <a:rPr lang="en-US" dirty="0" smtClean="0"/>
              <a:t>Examples of Law School IT and Central Campus Relationship Issues </a:t>
            </a:r>
          </a:p>
        </p:txBody>
      </p:sp>
      <p:sp>
        <p:nvSpPr>
          <p:cNvPr id="19458" name="Content Placeholder 2"/>
          <p:cNvSpPr>
            <a:spLocks noGrp="1"/>
          </p:cNvSpPr>
          <p:nvPr>
            <p:ph idx="1"/>
          </p:nvPr>
        </p:nvSpPr>
        <p:spPr>
          <a:xfrm>
            <a:off x="457200" y="2057400"/>
            <a:ext cx="8229600" cy="3886200"/>
          </a:xfrm>
        </p:spPr>
        <p:style>
          <a:lnRef idx="2">
            <a:schemeClr val="accent6"/>
          </a:lnRef>
          <a:fillRef idx="1">
            <a:schemeClr val="lt1"/>
          </a:fillRef>
          <a:effectRef idx="0">
            <a:schemeClr val="accent6"/>
          </a:effectRef>
          <a:fontRef idx="minor">
            <a:schemeClr val="dk1"/>
          </a:fontRef>
        </p:style>
        <p:txBody>
          <a:bodyPr>
            <a:normAutofit/>
          </a:bodyPr>
          <a:lstStyle/>
          <a:p>
            <a:r>
              <a:rPr lang="en-US" sz="2600" dirty="0" smtClean="0"/>
              <a:t>Lack of trust in campus services developed over time by repeated service failures</a:t>
            </a:r>
          </a:p>
          <a:p>
            <a:r>
              <a:rPr lang="en-US" sz="2600" dirty="0" smtClean="0"/>
              <a:t>Central campus attitude that professional schools have unreasonable demands that cost the campus money</a:t>
            </a:r>
          </a:p>
          <a:p>
            <a:r>
              <a:rPr lang="en-US" sz="2600" dirty="0" smtClean="0"/>
              <a:t>Central campus IT staff work in hermetically sealed card key-protected facilities.  Law school IT work next door to our faculty and staff constituents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600200"/>
          </a:xfrm>
        </p:spPr>
        <p:txBody>
          <a:bodyPr>
            <a:normAutofit/>
          </a:bodyPr>
          <a:lstStyle/>
          <a:p>
            <a:r>
              <a:rPr lang="en-US" dirty="0" smtClean="0"/>
              <a:t>Examples of Law School IT and Central Campus Relationship Issues </a:t>
            </a:r>
          </a:p>
        </p:txBody>
      </p:sp>
      <p:sp>
        <p:nvSpPr>
          <p:cNvPr id="19458" name="Content Placeholder 2"/>
          <p:cNvSpPr>
            <a:spLocks noGrp="1"/>
          </p:cNvSpPr>
          <p:nvPr>
            <p:ph idx="1"/>
          </p:nvPr>
        </p:nvSpPr>
        <p:spPr>
          <a:xfrm>
            <a:off x="457200" y="2057400"/>
            <a:ext cx="8229600" cy="3886200"/>
          </a:xfrm>
        </p:spPr>
        <p:style>
          <a:lnRef idx="2">
            <a:schemeClr val="accent6"/>
          </a:lnRef>
          <a:fillRef idx="1">
            <a:schemeClr val="lt1"/>
          </a:fillRef>
          <a:effectRef idx="0">
            <a:schemeClr val="accent6"/>
          </a:effectRef>
          <a:fontRef idx="minor">
            <a:schemeClr val="dk1"/>
          </a:fontRef>
        </p:style>
        <p:txBody>
          <a:bodyPr>
            <a:noAutofit/>
          </a:bodyPr>
          <a:lstStyle/>
          <a:p>
            <a:r>
              <a:rPr lang="en-US" sz="2300" dirty="0" smtClean="0"/>
              <a:t>Systems are designed around “one offering” (e.g., support for campus wide email alias, when the law school wants to offer a law specific email alias in addition)</a:t>
            </a:r>
          </a:p>
          <a:p>
            <a:r>
              <a:rPr lang="en-US" sz="2300" dirty="0" smtClean="0"/>
              <a:t>“We’ll get to that when we get to it” attitude regarding enhancements that are not valued by the undergraduate population</a:t>
            </a:r>
          </a:p>
          <a:p>
            <a:r>
              <a:rPr lang="en-US" sz="2300" dirty="0" smtClean="0"/>
              <a:t>Disconnect between often young analysts/consultants entrusted with campus wide systems and the insight/wisdom offered by IT staff outside the central organization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2209800"/>
          </a:xfrm>
        </p:spPr>
        <p:txBody>
          <a:bodyPr/>
          <a:lstStyle/>
          <a:p>
            <a:r>
              <a:rPr lang="en-US" dirty="0" smtClean="0"/>
              <a:t>What not to source</a:t>
            </a:r>
          </a:p>
        </p:txBody>
      </p:sp>
      <p:sp>
        <p:nvSpPr>
          <p:cNvPr id="19458" name="Content Placeholder 2"/>
          <p:cNvSpPr>
            <a:spLocks noGrp="1"/>
          </p:cNvSpPr>
          <p:nvPr>
            <p:ph idx="1"/>
          </p:nvPr>
        </p:nvSpPr>
        <p:spPr>
          <a:xfrm>
            <a:off x="457200" y="2667000"/>
            <a:ext cx="8229600" cy="3733800"/>
          </a:xfrm>
        </p:spPr>
        <p:style>
          <a:lnRef idx="2">
            <a:schemeClr val="accent6"/>
          </a:lnRef>
          <a:fillRef idx="1">
            <a:schemeClr val="lt1"/>
          </a:fillRef>
          <a:effectRef idx="0">
            <a:schemeClr val="accent6"/>
          </a:effectRef>
          <a:fontRef idx="minor">
            <a:schemeClr val="dk1"/>
          </a:fontRef>
        </p:style>
        <p:txBody>
          <a:bodyPr>
            <a:normAutofit/>
          </a:bodyPr>
          <a:lstStyle/>
          <a:p>
            <a:pPr>
              <a:buFont typeface="Arial"/>
              <a:buChar char="•"/>
            </a:pPr>
            <a:r>
              <a:rPr lang="en-US" sz="2800" dirty="0" smtClean="0"/>
              <a:t>Help Desk</a:t>
            </a:r>
          </a:p>
          <a:p>
            <a:pPr>
              <a:buFont typeface="Arial"/>
              <a:buChar char="•"/>
            </a:pPr>
            <a:r>
              <a:rPr lang="en-US" sz="2800" dirty="0" smtClean="0"/>
              <a:t>Media/Classroom Support</a:t>
            </a:r>
          </a:p>
          <a:p>
            <a:pPr>
              <a:buFont typeface="Arial"/>
              <a:buChar char="•"/>
            </a:pPr>
            <a:r>
              <a:rPr lang="en-US" sz="2800" dirty="0" smtClean="0"/>
              <a:t>Web Services</a:t>
            </a:r>
          </a:p>
          <a:p>
            <a:pPr>
              <a:buFont typeface="Arial"/>
              <a:buChar char="•"/>
            </a:pPr>
            <a:r>
              <a:rPr lang="en-US" sz="2800" dirty="0" smtClean="0"/>
              <a:t>Law School specific application development and support</a:t>
            </a:r>
          </a:p>
          <a:p>
            <a:pPr>
              <a:buFont typeface="Arial"/>
              <a:buChar char="•"/>
            </a:pPr>
            <a:r>
              <a:rPr lang="en-US" sz="2800" dirty="0" smtClean="0"/>
              <a:t>Anything you can do better for less money</a:t>
            </a:r>
          </a:p>
          <a:p>
            <a:pPr>
              <a:buFont typeface="Arial"/>
              <a:buChar char="•"/>
            </a:pPr>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828800"/>
          </a:xfrm>
        </p:spPr>
        <p:txBody>
          <a:bodyPr/>
          <a:lstStyle/>
          <a:p>
            <a:r>
              <a:rPr lang="en-US" dirty="0" smtClean="0"/>
              <a:t>Critical Success factors</a:t>
            </a:r>
          </a:p>
        </p:txBody>
      </p:sp>
      <p:sp>
        <p:nvSpPr>
          <p:cNvPr id="19458" name="Content Placeholder 2"/>
          <p:cNvSpPr>
            <a:spLocks noGrp="1"/>
          </p:cNvSpPr>
          <p:nvPr>
            <p:ph idx="1"/>
          </p:nvPr>
        </p:nvSpPr>
        <p:spPr>
          <a:xfrm>
            <a:off x="381000" y="2514600"/>
            <a:ext cx="8229600" cy="3505200"/>
          </a:xfrm>
        </p:spPr>
        <p:style>
          <a:lnRef idx="2">
            <a:schemeClr val="accent6"/>
          </a:lnRef>
          <a:fillRef idx="1">
            <a:schemeClr val="lt1"/>
          </a:fillRef>
          <a:effectRef idx="0">
            <a:schemeClr val="accent6"/>
          </a:effectRef>
          <a:fontRef idx="minor">
            <a:schemeClr val="dk1"/>
          </a:fontRef>
        </p:style>
        <p:txBody>
          <a:bodyPr>
            <a:normAutofit/>
          </a:bodyPr>
          <a:lstStyle/>
          <a:p>
            <a:endParaRPr lang="en-US" sz="2400" dirty="0" smtClean="0"/>
          </a:p>
          <a:p>
            <a:r>
              <a:rPr lang="en-US" sz="2800" dirty="0" smtClean="0"/>
              <a:t>Partnering         Planning         Governance</a:t>
            </a:r>
            <a:br>
              <a:rPr lang="en-US" sz="2800" dirty="0" smtClean="0"/>
            </a:br>
            <a:endParaRPr lang="en-US" sz="2800" dirty="0" smtClean="0"/>
          </a:p>
          <a:p>
            <a:r>
              <a:rPr lang="en-US" sz="2800" dirty="0" smtClean="0"/>
              <a:t>Transparency (in governance, decision-making, prioritization of projects, recharge, etc.) </a:t>
            </a:r>
          </a:p>
          <a:p>
            <a:endParaRPr lang="en-US" sz="2800" dirty="0" smtClean="0"/>
          </a:p>
          <a:p>
            <a:r>
              <a:rPr lang="en-US" sz="2800" dirty="0" smtClean="0"/>
              <a:t>Communication</a:t>
            </a:r>
          </a:p>
          <a:p>
            <a:pPr>
              <a:buNone/>
            </a:pPr>
            <a:endParaRPr lang="en-US" sz="2400" dirty="0" smtClean="0"/>
          </a:p>
          <a:p>
            <a:pPr>
              <a:buNone/>
            </a:pPr>
            <a:endParaRPr lang="en-US" sz="2400" dirty="0" smtClean="0"/>
          </a:p>
          <a:p>
            <a:endParaRPr lang="en-US" dirty="0" smtClean="0"/>
          </a:p>
        </p:txBody>
      </p:sp>
      <p:sp>
        <p:nvSpPr>
          <p:cNvPr id="6" name="Striped Right Arrow 5"/>
          <p:cNvSpPr/>
          <p:nvPr/>
        </p:nvSpPr>
        <p:spPr>
          <a:xfrm>
            <a:off x="2526452" y="3099304"/>
            <a:ext cx="476287" cy="324112"/>
          </a:xfrm>
          <a:prstGeom prst="stripedRightArrow">
            <a:avLst/>
          </a:prstGeom>
          <a:ln/>
        </p:spPr>
        <p:style>
          <a:lnRef idx="1">
            <a:schemeClr val="accent1"/>
          </a:lnRef>
          <a:fillRef idx="3">
            <a:schemeClr val="accent1"/>
          </a:fillRef>
          <a:effectRef idx="2">
            <a:schemeClr val="accent1"/>
          </a:effectRef>
          <a:fontRef idx="minor">
            <a:schemeClr val="lt1"/>
          </a:fontRef>
        </p:style>
      </p:sp>
      <p:sp>
        <p:nvSpPr>
          <p:cNvPr id="8" name="Striped Right Arrow 7"/>
          <p:cNvSpPr/>
          <p:nvPr/>
        </p:nvSpPr>
        <p:spPr>
          <a:xfrm>
            <a:off x="4800600" y="3084064"/>
            <a:ext cx="476287" cy="324112"/>
          </a:xfrm>
          <a:prstGeom prst="stripedRightArrow">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Results</a:t>
            </a:r>
            <a:endParaRPr lang="en-US" dirty="0"/>
          </a:p>
        </p:txBody>
      </p:sp>
      <p:sp>
        <p:nvSpPr>
          <p:cNvPr id="3" name="Content Placeholder 2"/>
          <p:cNvSpPr>
            <a:spLocks noGrp="1"/>
          </p:cNvSpPr>
          <p:nvPr>
            <p:ph idx="1"/>
          </p:nvPr>
        </p:nvSpPr>
        <p:spPr>
          <a:xfrm>
            <a:off x="609600" y="1600200"/>
            <a:ext cx="8229600" cy="4876800"/>
          </a:xfrm>
        </p:spPr>
        <p:txBody>
          <a:bodyPr>
            <a:normAutofit/>
          </a:bodyPr>
          <a:lstStyle/>
          <a:p>
            <a:pPr marL="0" indent="0">
              <a:buNone/>
            </a:pPr>
            <a:r>
              <a:rPr lang="en-US" sz="2800" dirty="0" smtClean="0"/>
              <a:t>Is your Law School?</a:t>
            </a:r>
          </a:p>
          <a:p>
            <a:pPr marL="0" indent="0">
              <a:buNone/>
            </a:pPr>
            <a:endParaRPr lang="en-US" sz="2800" dirty="0"/>
          </a:p>
        </p:txBody>
      </p:sp>
      <p:sp>
        <p:nvSpPr>
          <p:cNvPr id="7" name="TextBox 6"/>
          <p:cNvSpPr txBox="1"/>
          <p:nvPr/>
        </p:nvSpPr>
        <p:spPr>
          <a:xfrm>
            <a:off x="7121907" y="5983941"/>
            <a:ext cx="1446230" cy="292388"/>
          </a:xfrm>
          <a:prstGeom prst="rect">
            <a:avLst/>
          </a:prstGeom>
          <a:noFill/>
        </p:spPr>
        <p:txBody>
          <a:bodyPr wrap="none" rtlCol="0">
            <a:spAutoFit/>
          </a:bodyPr>
          <a:lstStyle/>
          <a:p>
            <a:r>
              <a:rPr lang="en-US" sz="1300" b="1" dirty="0" smtClean="0"/>
              <a:t>&lt; 1000 students</a:t>
            </a:r>
            <a:endParaRPr lang="en-US" sz="1300" b="1" dirty="0"/>
          </a:p>
        </p:txBody>
      </p:sp>
      <p:pic>
        <p:nvPicPr>
          <p:cNvPr id="4" name="Picture 3" descr="Screen Shot 2012-03-05 at 6.59.4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92" y="2187282"/>
            <a:ext cx="9144000" cy="4658264"/>
          </a:xfrm>
          <a:prstGeom prst="rect">
            <a:avLst/>
          </a:prstGeom>
        </p:spPr>
      </p:pic>
    </p:spTree>
    <p:extLst>
      <p:ext uri="{BB962C8B-B14F-4D97-AF65-F5344CB8AC3E}">
        <p14:creationId xmlns:p14="http://schemas.microsoft.com/office/powerpoint/2010/main" val="2217513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828800"/>
          </a:xfrm>
        </p:spPr>
        <p:txBody>
          <a:bodyPr/>
          <a:lstStyle/>
          <a:p>
            <a:r>
              <a:rPr lang="en-US" dirty="0" smtClean="0"/>
              <a:t>Challenges</a:t>
            </a:r>
          </a:p>
        </p:txBody>
      </p:sp>
      <p:sp>
        <p:nvSpPr>
          <p:cNvPr id="19458" name="Content Placeholder 2"/>
          <p:cNvSpPr>
            <a:spLocks noGrp="1"/>
          </p:cNvSpPr>
          <p:nvPr>
            <p:ph idx="1"/>
          </p:nvPr>
        </p:nvSpPr>
        <p:spPr>
          <a:xfrm>
            <a:off x="457200" y="2438400"/>
            <a:ext cx="8229600" cy="3505200"/>
          </a:xfrm>
        </p:spPr>
        <p:style>
          <a:lnRef idx="2">
            <a:schemeClr val="accent6"/>
          </a:lnRef>
          <a:fillRef idx="1">
            <a:schemeClr val="lt1"/>
          </a:fillRef>
          <a:effectRef idx="0">
            <a:schemeClr val="accent6"/>
          </a:effectRef>
          <a:fontRef idx="minor">
            <a:schemeClr val="dk1"/>
          </a:fontRef>
        </p:style>
        <p:txBody>
          <a:bodyPr>
            <a:normAutofit fontScale="92500"/>
          </a:bodyPr>
          <a:lstStyle/>
          <a:p>
            <a:r>
              <a:rPr lang="en-US" sz="2800" dirty="0" smtClean="0"/>
              <a:t>Sense in central IT that centralization is inevitable</a:t>
            </a:r>
          </a:p>
          <a:p>
            <a:r>
              <a:rPr lang="en-US" sz="2800" dirty="0" smtClean="0"/>
              <a:t>Contract negotiation with vendor</a:t>
            </a:r>
          </a:p>
          <a:p>
            <a:r>
              <a:rPr lang="en-US" sz="2800" dirty="0" smtClean="0"/>
              <a:t>Consumerization of IT often means that “small shops” cannot compete with central or cloud systems for features</a:t>
            </a:r>
          </a:p>
          <a:p>
            <a:r>
              <a:rPr lang="en-US" sz="2800" dirty="0" smtClean="0"/>
              <a:t>At the same time, features specific to the law school or a professional school environment are not valued globally</a:t>
            </a:r>
          </a:p>
          <a:p>
            <a:endParaRPr lang="en-US" dirty="0" smtClean="0"/>
          </a:p>
          <a:p>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828800"/>
          </a:xfrm>
        </p:spPr>
        <p:txBody>
          <a:bodyPr/>
          <a:lstStyle/>
          <a:p>
            <a:r>
              <a:rPr lang="en-US" dirty="0" smtClean="0"/>
              <a:t>Cost versus value considerations …</a:t>
            </a:r>
          </a:p>
        </p:txBody>
      </p:sp>
      <p:sp>
        <p:nvSpPr>
          <p:cNvPr id="19458" name="Content Placeholder 2"/>
          <p:cNvSpPr>
            <a:spLocks noGrp="1"/>
          </p:cNvSpPr>
          <p:nvPr>
            <p:ph idx="1"/>
          </p:nvPr>
        </p:nvSpPr>
        <p:spPr>
          <a:xfrm>
            <a:off x="457200" y="2438400"/>
            <a:ext cx="8229600" cy="3505200"/>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r>
              <a:rPr lang="en-US" sz="2600" dirty="0" smtClean="0"/>
              <a:t>Central costs can be hidden; “tax” for central IT can hide encroachment</a:t>
            </a:r>
          </a:p>
          <a:p>
            <a:r>
              <a:rPr lang="en-US" sz="2600" dirty="0" smtClean="0"/>
              <a:t>Cost of disengagement</a:t>
            </a:r>
          </a:p>
          <a:p>
            <a:r>
              <a:rPr lang="en-US" sz="2600" dirty="0" smtClean="0"/>
              <a:t>While less expensive, central services may be underfunded for the breadth of expectations placed upon them</a:t>
            </a:r>
          </a:p>
          <a:p>
            <a:r>
              <a:rPr lang="en-US" sz="2600" dirty="0" smtClean="0"/>
              <a:t>There are break points for pricing; a central data center may save considerable money and offer greater sophistication – until it’s full</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Budgeting and Cloud services</a:t>
            </a:r>
            <a:endParaRPr lang="en-US" dirty="0"/>
          </a:p>
        </p:txBody>
      </p:sp>
      <p:sp>
        <p:nvSpPr>
          <p:cNvPr id="3" name="Content Placeholder 2"/>
          <p:cNvSpPr>
            <a:spLocks noGrp="1"/>
          </p:cNvSpPr>
          <p:nvPr>
            <p:ph idx="1"/>
          </p:nvPr>
        </p:nvSpPr>
        <p:spPr/>
        <p:txBody>
          <a:bodyPr/>
          <a:lstStyle/>
          <a:p>
            <a:r>
              <a:rPr lang="en-US" dirty="0" smtClean="0"/>
              <a:t>Cloud services move system costs from capital expense to an ongoing operating expense. </a:t>
            </a:r>
          </a:p>
          <a:p>
            <a:r>
              <a:rPr lang="en-US" dirty="0" smtClean="0"/>
              <a:t>Need to carefully consider TCO</a:t>
            </a:r>
          </a:p>
          <a:p>
            <a:pPr marL="0" indent="0">
              <a:buNone/>
            </a:pPr>
            <a:r>
              <a:rPr lang="en-US" dirty="0"/>
              <a:t>	</a:t>
            </a:r>
            <a:r>
              <a:rPr lang="en-US" dirty="0" smtClean="0"/>
              <a:t>Cost of disengagement</a:t>
            </a:r>
          </a:p>
          <a:p>
            <a:pPr marL="0" indent="0">
              <a:buNone/>
            </a:pPr>
            <a:r>
              <a:rPr lang="en-US" dirty="0"/>
              <a:t>	</a:t>
            </a:r>
            <a:r>
              <a:rPr lang="en-US" dirty="0" smtClean="0"/>
              <a:t>Increase in licensing costs</a:t>
            </a:r>
          </a:p>
          <a:p>
            <a:endParaRPr lang="en-US" dirty="0" smtClean="0"/>
          </a:p>
          <a:p>
            <a:endParaRPr lang="en-US" dirty="0"/>
          </a:p>
        </p:txBody>
      </p:sp>
    </p:spTree>
    <p:extLst>
      <p:ext uri="{BB962C8B-B14F-4D97-AF65-F5344CB8AC3E}">
        <p14:creationId xmlns:p14="http://schemas.microsoft.com/office/powerpoint/2010/main" val="254469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Case of </a:t>
            </a:r>
            <a:r>
              <a:rPr lang="en-US" dirty="0" err="1" smtClean="0"/>
              <a:t>Symplicity</a:t>
            </a:r>
            <a:endParaRPr lang="en-US" dirty="0"/>
          </a:p>
        </p:txBody>
      </p:sp>
      <p:sp>
        <p:nvSpPr>
          <p:cNvPr id="3" name="Content Placeholder 2"/>
          <p:cNvSpPr>
            <a:spLocks noGrp="1"/>
          </p:cNvSpPr>
          <p:nvPr>
            <p:ph idx="1"/>
          </p:nvPr>
        </p:nvSpPr>
        <p:spPr/>
        <p:txBody>
          <a:bodyPr>
            <a:normAutofit fontScale="92500"/>
          </a:bodyPr>
          <a:lstStyle/>
          <a:p>
            <a:r>
              <a:rPr lang="en-US" dirty="0" smtClean="0"/>
              <a:t>“…</a:t>
            </a:r>
            <a:r>
              <a:rPr lang="en-US" dirty="0"/>
              <a:t>readily acknowledged that each school owns their data and that the company would work with each school that wanted their existing data at anytime, regardless of the current </a:t>
            </a:r>
            <a:r>
              <a:rPr lang="en-US" dirty="0" smtClean="0"/>
              <a:t>circumstances…”</a:t>
            </a:r>
          </a:p>
          <a:p>
            <a:r>
              <a:rPr lang="en-US" dirty="0" smtClean="0"/>
              <a:t>“…</a:t>
            </a:r>
            <a:r>
              <a:rPr lang="en-US" dirty="0"/>
              <a:t>Through the reporting functionality you can recover all of your data except documents (student resumes, etc</a:t>
            </a:r>
            <a:r>
              <a:rPr lang="en-US" dirty="0" smtClean="0"/>
              <a:t>.)…”</a:t>
            </a:r>
          </a:p>
          <a:p>
            <a:r>
              <a:rPr lang="en-US" dirty="0" smtClean="0"/>
              <a:t>“…</a:t>
            </a:r>
            <a:r>
              <a:rPr lang="en-US" dirty="0"/>
              <a:t>If you prefer a data dump, </a:t>
            </a:r>
            <a:r>
              <a:rPr lang="en-US" dirty="0" err="1"/>
              <a:t>Symplicity</a:t>
            </a:r>
            <a:r>
              <a:rPr lang="en-US" dirty="0"/>
              <a:t> can accommodate that request for a fee depending on what you are </a:t>
            </a:r>
            <a:r>
              <a:rPr lang="en-US" dirty="0" smtClean="0"/>
              <a:t>seeking…”</a:t>
            </a:r>
          </a:p>
          <a:p>
            <a:r>
              <a:rPr lang="en-US" dirty="0" smtClean="0"/>
              <a:t>“…</a:t>
            </a:r>
            <a:r>
              <a:rPr lang="en-US" dirty="0" err="1"/>
              <a:t>Symplicity</a:t>
            </a:r>
            <a:r>
              <a:rPr lang="en-US" dirty="0"/>
              <a:t> does want to ensure the institution maintains the dump confidential and does not disclose it to a third party.  Specifically, the dump would provide a competitor with </a:t>
            </a:r>
            <a:r>
              <a:rPr lang="en-US" dirty="0" err="1"/>
              <a:t>Symplicity’s</a:t>
            </a:r>
            <a:r>
              <a:rPr lang="en-US" dirty="0"/>
              <a:t> proprietary data </a:t>
            </a:r>
            <a:r>
              <a:rPr lang="en-US" dirty="0" smtClean="0"/>
              <a:t>structure…” </a:t>
            </a:r>
          </a:p>
          <a:p>
            <a:endParaRPr lang="en-US" dirty="0"/>
          </a:p>
        </p:txBody>
      </p:sp>
    </p:spTree>
    <p:extLst>
      <p:ext uri="{BB962C8B-B14F-4D97-AF65-F5344CB8AC3E}">
        <p14:creationId xmlns:p14="http://schemas.microsoft.com/office/powerpoint/2010/main" val="386122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828800"/>
          </a:xfrm>
        </p:spPr>
        <p:txBody>
          <a:bodyPr/>
          <a:lstStyle/>
          <a:p>
            <a:r>
              <a:rPr lang="en-US" dirty="0" smtClean="0"/>
              <a:t>Critical Success factors</a:t>
            </a:r>
          </a:p>
        </p:txBody>
      </p:sp>
      <p:sp>
        <p:nvSpPr>
          <p:cNvPr id="19458" name="Content Placeholder 2"/>
          <p:cNvSpPr>
            <a:spLocks noGrp="1"/>
          </p:cNvSpPr>
          <p:nvPr>
            <p:ph idx="1"/>
          </p:nvPr>
        </p:nvSpPr>
        <p:spPr>
          <a:xfrm>
            <a:off x="381000" y="2514600"/>
            <a:ext cx="8229600" cy="3505200"/>
          </a:xfrm>
        </p:spPr>
        <p:style>
          <a:lnRef idx="2">
            <a:schemeClr val="accent6"/>
          </a:lnRef>
          <a:fillRef idx="1">
            <a:schemeClr val="lt1"/>
          </a:fillRef>
          <a:effectRef idx="0">
            <a:schemeClr val="accent6"/>
          </a:effectRef>
          <a:fontRef idx="minor">
            <a:schemeClr val="dk1"/>
          </a:fontRef>
        </p:style>
        <p:txBody>
          <a:bodyPr>
            <a:normAutofit/>
          </a:bodyPr>
          <a:lstStyle/>
          <a:p>
            <a:endParaRPr lang="en-US" sz="2400" dirty="0" smtClean="0"/>
          </a:p>
          <a:p>
            <a:r>
              <a:rPr lang="en-US" sz="2800" dirty="0" smtClean="0"/>
              <a:t>Partnering         Planning         Governance</a:t>
            </a:r>
            <a:br>
              <a:rPr lang="en-US" sz="2800" dirty="0" smtClean="0"/>
            </a:br>
            <a:endParaRPr lang="en-US" sz="2800" dirty="0" smtClean="0"/>
          </a:p>
          <a:p>
            <a:r>
              <a:rPr lang="en-US" sz="2800" dirty="0" smtClean="0"/>
              <a:t>Transparency (in governance, decision-making, prioritization of projects, recharge, etc.) </a:t>
            </a:r>
          </a:p>
          <a:p>
            <a:endParaRPr lang="en-US" sz="2800" dirty="0" smtClean="0"/>
          </a:p>
          <a:p>
            <a:r>
              <a:rPr lang="en-US" sz="2800" dirty="0" smtClean="0"/>
              <a:t>Communication</a:t>
            </a:r>
          </a:p>
          <a:p>
            <a:pPr>
              <a:buNone/>
            </a:pPr>
            <a:endParaRPr lang="en-US" sz="2400" dirty="0" smtClean="0"/>
          </a:p>
          <a:p>
            <a:pPr>
              <a:buNone/>
            </a:pPr>
            <a:endParaRPr lang="en-US" sz="2400" dirty="0" smtClean="0"/>
          </a:p>
          <a:p>
            <a:endParaRPr lang="en-US" dirty="0" smtClean="0"/>
          </a:p>
        </p:txBody>
      </p:sp>
      <p:sp>
        <p:nvSpPr>
          <p:cNvPr id="6" name="Striped Right Arrow 5"/>
          <p:cNvSpPr/>
          <p:nvPr/>
        </p:nvSpPr>
        <p:spPr>
          <a:xfrm>
            <a:off x="2526452" y="3099304"/>
            <a:ext cx="476287" cy="324112"/>
          </a:xfrm>
          <a:prstGeom prst="stripedRightArrow">
            <a:avLst/>
          </a:prstGeom>
          <a:ln/>
        </p:spPr>
        <p:style>
          <a:lnRef idx="1">
            <a:schemeClr val="accent1"/>
          </a:lnRef>
          <a:fillRef idx="3">
            <a:schemeClr val="accent1"/>
          </a:fillRef>
          <a:effectRef idx="2">
            <a:schemeClr val="accent1"/>
          </a:effectRef>
          <a:fontRef idx="minor">
            <a:schemeClr val="lt1"/>
          </a:fontRef>
        </p:style>
      </p:sp>
      <p:sp>
        <p:nvSpPr>
          <p:cNvPr id="8" name="Striped Right Arrow 7"/>
          <p:cNvSpPr/>
          <p:nvPr/>
        </p:nvSpPr>
        <p:spPr>
          <a:xfrm>
            <a:off x="4800600" y="3084064"/>
            <a:ext cx="476287" cy="324112"/>
          </a:xfrm>
          <a:prstGeom prst="stripedRightArrow">
            <a:avLst/>
          </a:prstGeom>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605867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502920" y="457200"/>
            <a:ext cx="8183880" cy="1828800"/>
          </a:xfrm>
        </p:spPr>
        <p:txBody>
          <a:bodyPr/>
          <a:lstStyle/>
          <a:p>
            <a:r>
              <a:rPr lang="en-US" dirty="0" smtClean="0"/>
              <a:t>Questions? Comments? Solutions?</a:t>
            </a:r>
          </a:p>
        </p:txBody>
      </p:sp>
      <p:sp>
        <p:nvSpPr>
          <p:cNvPr id="19458" name="Content Placeholder 2"/>
          <p:cNvSpPr>
            <a:spLocks noGrp="1"/>
          </p:cNvSpPr>
          <p:nvPr>
            <p:ph idx="1"/>
          </p:nvPr>
        </p:nvSpPr>
        <p:spPr>
          <a:xfrm>
            <a:off x="381000" y="4267200"/>
            <a:ext cx="8305800" cy="1676400"/>
          </a:xfrm>
        </p:spPr>
        <p:style>
          <a:lnRef idx="2">
            <a:schemeClr val="accent6"/>
          </a:lnRef>
          <a:fillRef idx="1">
            <a:schemeClr val="lt1"/>
          </a:fillRef>
          <a:effectRef idx="0">
            <a:schemeClr val="accent6"/>
          </a:effectRef>
          <a:fontRef idx="minor">
            <a:schemeClr val="dk1"/>
          </a:fontRef>
        </p:style>
        <p:txBody>
          <a:bodyPr>
            <a:normAutofit/>
          </a:bodyPr>
          <a:lstStyle/>
          <a:p>
            <a:pPr>
              <a:buNone/>
            </a:pPr>
            <a:endParaRPr lang="en-US" dirty="0" smtClean="0"/>
          </a:p>
          <a:p>
            <a:endParaRPr lang="en-US" dirty="0" smtClean="0"/>
          </a:p>
        </p:txBody>
      </p:sp>
      <p:sp>
        <p:nvSpPr>
          <p:cNvPr id="2" name="TextBox 1"/>
          <p:cNvSpPr txBox="1"/>
          <p:nvPr/>
        </p:nvSpPr>
        <p:spPr>
          <a:xfrm>
            <a:off x="609600" y="1752600"/>
            <a:ext cx="7848600" cy="2246769"/>
          </a:xfrm>
          <a:prstGeom prst="rect">
            <a:avLst/>
          </a:prstGeom>
          <a:noFill/>
        </p:spPr>
        <p:txBody>
          <a:bodyPr wrap="square" rtlCol="0">
            <a:spAutoFit/>
          </a:bodyPr>
          <a:lstStyle/>
          <a:p>
            <a:endParaRPr lang="en-US" sz="2800" dirty="0" smtClean="0"/>
          </a:p>
          <a:p>
            <a:r>
              <a:rPr lang="en-US" sz="2800" dirty="0" smtClean="0"/>
              <a:t>Patricia </a:t>
            </a:r>
            <a:r>
              <a:rPr lang="en-US" sz="2800" dirty="0"/>
              <a:t>Donnelly </a:t>
            </a:r>
            <a:r>
              <a:rPr lang="en-US" sz="2800" dirty="0" smtClean="0">
                <a:hlinkClick r:id="rId3"/>
              </a:rPr>
              <a:t>pdonnelly@law.berkeley.edu</a:t>
            </a:r>
            <a:endParaRPr lang="en-US" sz="2800" dirty="0" smtClean="0"/>
          </a:p>
          <a:p>
            <a:r>
              <a:rPr lang="en-US" sz="2800" dirty="0"/>
              <a:t>Wayne Miller </a:t>
            </a:r>
            <a:r>
              <a:rPr lang="en-US" sz="2800" dirty="0">
                <a:hlinkClick r:id="rId4"/>
              </a:rPr>
              <a:t>wayne.miller@</a:t>
            </a:r>
            <a:r>
              <a:rPr lang="en-US" sz="2800" dirty="0" smtClean="0">
                <a:hlinkClick r:id="rId4"/>
              </a:rPr>
              <a:t>law.duke.edu</a:t>
            </a:r>
            <a:endParaRPr lang="en-US" sz="2800" dirty="0" smtClean="0"/>
          </a:p>
          <a:p>
            <a:r>
              <a:rPr lang="en-US" sz="2800" dirty="0"/>
              <a:t>Susan Monsen </a:t>
            </a:r>
            <a:r>
              <a:rPr lang="en-US" sz="2800" dirty="0" smtClean="0">
                <a:hlinkClick r:id="rId5"/>
              </a:rPr>
              <a:t>susan.monsen@yale.edu</a:t>
            </a:r>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800" dirty="0" smtClean="0"/>
              <a:t>Does your Law School have an IT department?</a:t>
            </a:r>
            <a:endParaRPr lang="en-US" dirty="0"/>
          </a:p>
        </p:txBody>
      </p:sp>
      <p:pic>
        <p:nvPicPr>
          <p:cNvPr id="4" name="Picture 3" descr="Screen Shot 2012-03-05 at 7.08.1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438400"/>
            <a:ext cx="4191000" cy="4200701"/>
          </a:xfrm>
          <a:prstGeom prst="rect">
            <a:avLst/>
          </a:prstGeom>
        </p:spPr>
      </p:pic>
    </p:spTree>
    <p:extLst>
      <p:ext uri="{BB962C8B-B14F-4D97-AF65-F5344CB8AC3E}">
        <p14:creationId xmlns:p14="http://schemas.microsoft.com/office/powerpoint/2010/main" val="3295264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4876800"/>
          </a:xfrm>
        </p:spPr>
        <p:txBody>
          <a:bodyPr>
            <a:normAutofit/>
          </a:bodyPr>
          <a:lstStyle/>
          <a:p>
            <a:pPr marL="0" indent="0">
              <a:buNone/>
            </a:pPr>
            <a:r>
              <a:rPr lang="en-US" sz="2800" dirty="0" smtClean="0"/>
              <a:t>Who does the head of the LS IT department report to?</a:t>
            </a:r>
          </a:p>
          <a:p>
            <a:pPr marL="0" indent="0">
              <a:buNone/>
            </a:pPr>
            <a:endParaRPr lang="en-US" sz="2800" dirty="0" smtClean="0"/>
          </a:p>
          <a:p>
            <a:pPr marL="0" indent="0">
              <a:buNone/>
            </a:pPr>
            <a:endParaRPr lang="en-US" sz="2800" dirty="0"/>
          </a:p>
        </p:txBody>
      </p:sp>
      <p:pic>
        <p:nvPicPr>
          <p:cNvPr id="2" name="Picture 1" descr="Screen Shot 2012-03-05 at 7.06.1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 y="2667000"/>
            <a:ext cx="9144000" cy="3018312"/>
          </a:xfrm>
          <a:prstGeom prst="rect">
            <a:avLst/>
          </a:prstGeom>
        </p:spPr>
      </p:pic>
    </p:spTree>
    <p:extLst>
      <p:ext uri="{BB962C8B-B14F-4D97-AF65-F5344CB8AC3E}">
        <p14:creationId xmlns:p14="http://schemas.microsoft.com/office/powerpoint/2010/main" val="1859599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562600"/>
          </a:xfrm>
        </p:spPr>
        <p:txBody>
          <a:bodyPr>
            <a:normAutofit/>
          </a:bodyPr>
          <a:lstStyle/>
          <a:p>
            <a:pPr marL="0" indent="0">
              <a:buNone/>
            </a:pPr>
            <a:r>
              <a:rPr lang="en-US" sz="2800" dirty="0" smtClean="0"/>
              <a:t>If you have a reporting relationship to the central campus CIO, </a:t>
            </a:r>
            <a:r>
              <a:rPr lang="en-US" sz="2800" dirty="0"/>
              <a:t>h</a:t>
            </a:r>
            <a:r>
              <a:rPr lang="en-US" sz="2800" dirty="0" smtClean="0"/>
              <a:t>ow long has this reporting structure been in place?</a:t>
            </a:r>
            <a:endParaRPr lang="en-US" sz="2800" dirty="0"/>
          </a:p>
        </p:txBody>
      </p:sp>
      <p:pic>
        <p:nvPicPr>
          <p:cNvPr id="2" name="Picture 1" descr="Screen Shot 2012-03-05 at 7.14.5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19400"/>
            <a:ext cx="9144000" cy="2492878"/>
          </a:xfrm>
          <a:prstGeom prst="rect">
            <a:avLst/>
          </a:prstGeom>
        </p:spPr>
      </p:pic>
    </p:spTree>
    <p:extLst>
      <p:ext uri="{BB962C8B-B14F-4D97-AF65-F5344CB8AC3E}">
        <p14:creationId xmlns:p14="http://schemas.microsoft.com/office/powerpoint/2010/main" val="2207402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762000"/>
            <a:ext cx="8458200" cy="1200328"/>
          </a:xfrm>
          <a:prstGeom prst="rect">
            <a:avLst/>
          </a:prstGeom>
          <a:noFill/>
        </p:spPr>
        <p:txBody>
          <a:bodyPr wrap="square" rtlCol="0">
            <a:spAutoFit/>
          </a:bodyPr>
          <a:lstStyle/>
          <a:p>
            <a:r>
              <a:rPr lang="en-US" sz="2400" dirty="0"/>
              <a:t>For each service listed below, please indicate who provides the service for your Law School faculty, staff and/or students?</a:t>
            </a:r>
          </a:p>
        </p:txBody>
      </p:sp>
      <p:pic>
        <p:nvPicPr>
          <p:cNvPr id="6" name="Picture 5" descr="Screen Shot 2012-03-05 at 7.18.1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66900"/>
            <a:ext cx="9144000" cy="3118649"/>
          </a:xfrm>
          <a:prstGeom prst="rect">
            <a:avLst/>
          </a:prstGeom>
        </p:spPr>
      </p:pic>
    </p:spTree>
    <p:extLst>
      <p:ext uri="{BB962C8B-B14F-4D97-AF65-F5344CB8AC3E}">
        <p14:creationId xmlns:p14="http://schemas.microsoft.com/office/powerpoint/2010/main" val="844973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838200"/>
            <a:ext cx="8153400" cy="830997"/>
          </a:xfrm>
          <a:prstGeom prst="rect">
            <a:avLst/>
          </a:prstGeom>
        </p:spPr>
        <p:txBody>
          <a:bodyPr wrap="square">
            <a:spAutoFit/>
          </a:bodyPr>
          <a:lstStyle/>
          <a:p>
            <a:r>
              <a:rPr lang="en-US" sz="2400" dirty="0"/>
              <a:t>For those services provided by central IT, please indicate your level of satisfaction</a:t>
            </a:r>
            <a:r>
              <a:rPr lang="en-US" dirty="0"/>
              <a:t>.</a:t>
            </a:r>
          </a:p>
        </p:txBody>
      </p:sp>
      <p:pic>
        <p:nvPicPr>
          <p:cNvPr id="5" name="Picture 4" descr="Screen Shot 2012-03-05 at 7.21.4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01800"/>
            <a:ext cx="9144000" cy="3446741"/>
          </a:xfrm>
          <a:prstGeom prst="rect">
            <a:avLst/>
          </a:prstGeom>
        </p:spPr>
      </p:pic>
    </p:spTree>
    <p:extLst>
      <p:ext uri="{BB962C8B-B14F-4D97-AF65-F5344CB8AC3E}">
        <p14:creationId xmlns:p14="http://schemas.microsoft.com/office/powerpoint/2010/main" val="2952609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2-03-05 at 7.27.1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0"/>
            <a:ext cx="9144000" cy="3806838"/>
          </a:xfrm>
          <a:prstGeom prst="rect">
            <a:avLst/>
          </a:prstGeom>
        </p:spPr>
      </p:pic>
      <p:sp>
        <p:nvSpPr>
          <p:cNvPr id="3" name="TextBox 2"/>
          <p:cNvSpPr txBox="1"/>
          <p:nvPr/>
        </p:nvSpPr>
        <p:spPr>
          <a:xfrm>
            <a:off x="457200" y="609600"/>
            <a:ext cx="8305800" cy="830997"/>
          </a:xfrm>
          <a:prstGeom prst="rect">
            <a:avLst/>
          </a:prstGeom>
          <a:noFill/>
        </p:spPr>
        <p:txBody>
          <a:bodyPr wrap="square" rtlCol="0">
            <a:spAutoFit/>
          </a:bodyPr>
          <a:lstStyle/>
          <a:p>
            <a:r>
              <a:rPr lang="en-US" sz="2400" dirty="0" smtClean="0"/>
              <a:t>For those  services provided by a third party vendor please indicate your level of satisfaction</a:t>
            </a:r>
            <a:endParaRPr lang="en-US" sz="2400" dirty="0"/>
          </a:p>
        </p:txBody>
      </p:sp>
    </p:spTree>
    <p:extLst>
      <p:ext uri="{BB962C8B-B14F-4D97-AF65-F5344CB8AC3E}">
        <p14:creationId xmlns:p14="http://schemas.microsoft.com/office/powerpoint/2010/main" val="33139871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4262</TotalTime>
  <Words>1721</Words>
  <Application>Microsoft Office PowerPoint</Application>
  <PresentationFormat>On-screen Show (4:3)</PresentationFormat>
  <Paragraphs>219</Paragraphs>
  <Slides>35</Slides>
  <Notes>20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Clarity</vt:lpstr>
      <vt:lpstr>Outsourcing Services to Central IT and the Cloud?</vt:lpstr>
      <vt:lpstr>Survey Results </vt:lpstr>
      <vt:lpstr>Survey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provides your cloud based email service</vt:lpstr>
      <vt:lpstr>  Is your law school or university planning to move or outsource any of the following services to the cloud in the next 12 months   </vt:lpstr>
      <vt:lpstr>PowerPoint Presentation</vt:lpstr>
      <vt:lpstr>What is a “common good” service? </vt:lpstr>
      <vt:lpstr>Services that scale   </vt:lpstr>
      <vt:lpstr>Services that Scale, Cont.</vt:lpstr>
      <vt:lpstr>Advantages of outsourcing to central campus when it makes sense …</vt:lpstr>
      <vt:lpstr>The Cloud</vt:lpstr>
      <vt:lpstr>What our schools are sourcing to internal cloud</vt:lpstr>
      <vt:lpstr>What our schools are sourcing to external cloud</vt:lpstr>
      <vt:lpstr>Sourcing “opportunities” not yet mentioned …</vt:lpstr>
      <vt:lpstr>Managing Relationships</vt:lpstr>
      <vt:lpstr>Managing Sourcing to Central IT</vt:lpstr>
      <vt:lpstr>Managing the External Cloud</vt:lpstr>
      <vt:lpstr>PowerPoint Presentation</vt:lpstr>
      <vt:lpstr>Examples of Law School IT and Central Campus Relationship Issues </vt:lpstr>
      <vt:lpstr>Examples of Law School IT and Central Campus Relationship Issues </vt:lpstr>
      <vt:lpstr>What not to source</vt:lpstr>
      <vt:lpstr>Critical Success factors</vt:lpstr>
      <vt:lpstr>Challenges</vt:lpstr>
      <vt:lpstr>Cost versus value considerations …</vt:lpstr>
      <vt:lpstr>Budgeting and Cloud services</vt:lpstr>
      <vt:lpstr>The Case of Symplicity</vt:lpstr>
      <vt:lpstr>Critical Success factors</vt:lpstr>
      <vt:lpstr>Questions? Comments? Solutions?</vt:lpstr>
    </vt:vector>
  </TitlesOfParts>
  <Company>University of California,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IT Organizational Structure Works Best for You?</dc:title>
  <dc:creator>pdonnelly</dc:creator>
  <cp:lastModifiedBy>Wayne Miller</cp:lastModifiedBy>
  <cp:revision>180</cp:revision>
  <dcterms:created xsi:type="dcterms:W3CDTF">2010-04-11T12:35:16Z</dcterms:created>
  <dcterms:modified xsi:type="dcterms:W3CDTF">2012-06-21T17:12:57Z</dcterms:modified>
</cp:coreProperties>
</file>